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Lst>
  <p:notesMasterIdLst>
    <p:notesMasterId r:id="rId25"/>
  </p:notesMasterIdLst>
  <p:sldIdLst>
    <p:sldId id="313" r:id="rId2"/>
    <p:sldId id="276" r:id="rId3"/>
    <p:sldId id="278" r:id="rId4"/>
    <p:sldId id="277" r:id="rId5"/>
    <p:sldId id="298" r:id="rId6"/>
    <p:sldId id="309" r:id="rId7"/>
    <p:sldId id="310" r:id="rId8"/>
    <p:sldId id="311" r:id="rId9"/>
    <p:sldId id="296" r:id="rId10"/>
    <p:sldId id="279" r:id="rId11"/>
    <p:sldId id="281" r:id="rId12"/>
    <p:sldId id="280" r:id="rId13"/>
    <p:sldId id="282" r:id="rId14"/>
    <p:sldId id="284" r:id="rId15"/>
    <p:sldId id="297" r:id="rId16"/>
    <p:sldId id="286" r:id="rId17"/>
    <p:sldId id="265" r:id="rId18"/>
    <p:sldId id="291" r:id="rId19"/>
    <p:sldId id="285" r:id="rId20"/>
    <p:sldId id="299" r:id="rId21"/>
    <p:sldId id="308" r:id="rId22"/>
    <p:sldId id="307" r:id="rId23"/>
    <p:sldId id="312" r:id="rId24"/>
  </p:sldIdLst>
  <p:sldSz cx="9144000" cy="5143500" type="screen16x9"/>
  <p:notesSz cx="6858000" cy="9144000"/>
  <p:embeddedFontLst>
    <p:embeddedFont>
      <p:font typeface="Century Gothic" panose="020B0502020202020204" pitchFamily="3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Bais" initials="AB" lastIdx="1" clrIdx="0">
    <p:extLst>
      <p:ext uri="{19B8F6BF-5375-455C-9EA6-DF929625EA0E}">
        <p15:presenceInfo xmlns:p15="http://schemas.microsoft.com/office/powerpoint/2012/main" userId="S::abhishek.bais@ansys.com::b622e494-f06c-41bb-995c-710c110189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9C608-BD02-4122-93DC-C6D83E4F377C}" v="6" dt="2020-12-04T21:21:12.161"/>
    <p1510:client id="{94BE2CEF-FA67-4C02-B58C-AD9BA5E019B3}" v="144" dt="2020-12-04T18:31:14.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sorterViewPr>
    <p:cViewPr>
      <p:scale>
        <a:sx n="100" d="100"/>
        <a:sy n="100" d="100"/>
      </p:scale>
      <p:origin x="0" y="-22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Bais" userId="b622e494-f06c-41bb-995c-710c1101893b" providerId="ADAL" clId="{1359C608-BD02-4122-93DC-C6D83E4F377C}"/>
    <pc:docChg chg="undo custSel mod addSld delSld modSld sldOrd">
      <pc:chgData name="Abhishek Bais" userId="b622e494-f06c-41bb-995c-710c1101893b" providerId="ADAL" clId="{1359C608-BD02-4122-93DC-C6D83E4F377C}" dt="2020-12-04T21:21:17.379" v="1108"/>
      <pc:docMkLst>
        <pc:docMk/>
      </pc:docMkLst>
      <pc:sldChg chg="addSp delSp modSp del mod">
        <pc:chgData name="Abhishek Bais" userId="b622e494-f06c-41bb-995c-710c1101893b" providerId="ADAL" clId="{1359C608-BD02-4122-93DC-C6D83E4F377C}" dt="2020-12-04T20:20:08.240" v="148" actId="47"/>
        <pc:sldMkLst>
          <pc:docMk/>
          <pc:sldMk cId="0" sldId="256"/>
        </pc:sldMkLst>
        <pc:spChg chg="add del">
          <ac:chgData name="Abhishek Bais" userId="b622e494-f06c-41bb-995c-710c1101893b" providerId="ADAL" clId="{1359C608-BD02-4122-93DC-C6D83E4F377C}" dt="2020-12-04T20:17:10.992" v="113" actId="26606"/>
          <ac:spMkLst>
            <pc:docMk/>
            <pc:sldMk cId="0" sldId="256"/>
            <ac:spMk id="106" creationId="{69BA26BC-113C-4698-8859-A985C8324074}"/>
          </ac:spMkLst>
        </pc:spChg>
        <pc:spChg chg="add del">
          <ac:chgData name="Abhishek Bais" userId="b622e494-f06c-41bb-995c-710c1101893b" providerId="ADAL" clId="{1359C608-BD02-4122-93DC-C6D83E4F377C}" dt="2020-12-04T20:17:10.992" v="113" actId="26606"/>
          <ac:spMkLst>
            <pc:docMk/>
            <pc:sldMk cId="0" sldId="256"/>
            <ac:spMk id="108" creationId="{A68B73B6-D77B-4B55-8538-206CEFD2AF91}"/>
          </ac:spMkLst>
        </pc:spChg>
        <pc:spChg chg="mod">
          <ac:chgData name="Abhishek Bais" userId="b622e494-f06c-41bb-995c-710c1101893b" providerId="ADAL" clId="{1359C608-BD02-4122-93DC-C6D83E4F377C}" dt="2020-12-04T20:17:10.992" v="113" actId="26606"/>
          <ac:spMkLst>
            <pc:docMk/>
            <pc:sldMk cId="0" sldId="256"/>
            <ac:spMk id="277" creationId="{00000000-0000-0000-0000-000000000000}"/>
          </ac:spMkLst>
        </pc:spChg>
        <pc:spChg chg="mod">
          <ac:chgData name="Abhishek Bais" userId="b622e494-f06c-41bb-995c-710c1101893b" providerId="ADAL" clId="{1359C608-BD02-4122-93DC-C6D83E4F377C}" dt="2020-12-04T20:19:24.066" v="145" actId="6549"/>
          <ac:spMkLst>
            <pc:docMk/>
            <pc:sldMk cId="0" sldId="256"/>
            <ac:spMk id="278" creationId="{00000000-0000-0000-0000-000000000000}"/>
          </ac:spMkLst>
        </pc:spChg>
        <pc:spChg chg="add del">
          <ac:chgData name="Abhishek Bais" userId="b622e494-f06c-41bb-995c-710c1101893b" providerId="ADAL" clId="{1359C608-BD02-4122-93DC-C6D83E4F377C}" dt="2020-12-04T20:17:10.992" v="113" actId="26606"/>
          <ac:spMkLst>
            <pc:docMk/>
            <pc:sldMk cId="0" sldId="256"/>
            <ac:spMk id="292" creationId="{8D62164E-4528-40DB-BC26-D6DDE216A059}"/>
          </ac:spMkLst>
        </pc:spChg>
        <pc:spChg chg="add del">
          <ac:chgData name="Abhishek Bais" userId="b622e494-f06c-41bb-995c-710c1101893b" providerId="ADAL" clId="{1359C608-BD02-4122-93DC-C6D83E4F377C}" dt="2020-12-04T20:17:10.992" v="113" actId="26606"/>
          <ac:spMkLst>
            <pc:docMk/>
            <pc:sldMk cId="0" sldId="256"/>
            <ac:spMk id="293" creationId="{F30007FA-C6A2-43A0-8045-7016AEF81713}"/>
          </ac:spMkLst>
        </pc:spChg>
      </pc:sldChg>
      <pc:sldChg chg="del">
        <pc:chgData name="Abhishek Bais" userId="b622e494-f06c-41bb-995c-710c1101893b" providerId="ADAL" clId="{1359C608-BD02-4122-93DC-C6D83E4F377C}" dt="2020-12-04T20:14:19.414" v="0" actId="47"/>
        <pc:sldMkLst>
          <pc:docMk/>
          <pc:sldMk cId="0" sldId="272"/>
        </pc:sldMkLst>
      </pc:sldChg>
      <pc:sldChg chg="del">
        <pc:chgData name="Abhishek Bais" userId="b622e494-f06c-41bb-995c-710c1101893b" providerId="ADAL" clId="{1359C608-BD02-4122-93DC-C6D83E4F377C}" dt="2020-12-04T20:14:20.069" v="1" actId="47"/>
        <pc:sldMkLst>
          <pc:docMk/>
          <pc:sldMk cId="0" sldId="273"/>
        </pc:sldMkLst>
      </pc:sldChg>
      <pc:sldChg chg="del">
        <pc:chgData name="Abhishek Bais" userId="b622e494-f06c-41bb-995c-710c1101893b" providerId="ADAL" clId="{1359C608-BD02-4122-93DC-C6D83E4F377C}" dt="2020-12-04T20:14:24.105" v="2" actId="47"/>
        <pc:sldMkLst>
          <pc:docMk/>
          <pc:sldMk cId="0" sldId="274"/>
        </pc:sldMkLst>
      </pc:sldChg>
      <pc:sldChg chg="modNotesTx">
        <pc:chgData name="Abhishek Bais" userId="b622e494-f06c-41bb-995c-710c1101893b" providerId="ADAL" clId="{1359C608-BD02-4122-93DC-C6D83E4F377C}" dt="2020-12-04T20:41:28.040" v="352" actId="20577"/>
        <pc:sldMkLst>
          <pc:docMk/>
          <pc:sldMk cId="1337420232" sldId="276"/>
        </pc:sldMkLst>
      </pc:sldChg>
      <pc:sldChg chg="modSp mod">
        <pc:chgData name="Abhishek Bais" userId="b622e494-f06c-41bb-995c-710c1101893b" providerId="ADAL" clId="{1359C608-BD02-4122-93DC-C6D83E4F377C}" dt="2020-12-04T20:42:00.796" v="355" actId="20577"/>
        <pc:sldMkLst>
          <pc:docMk/>
          <pc:sldMk cId="452573793" sldId="278"/>
        </pc:sldMkLst>
        <pc:spChg chg="mod">
          <ac:chgData name="Abhishek Bais" userId="b622e494-f06c-41bb-995c-710c1101893b" providerId="ADAL" clId="{1359C608-BD02-4122-93DC-C6D83E4F377C}" dt="2020-12-04T20:42:00.796" v="355" actId="20577"/>
          <ac:spMkLst>
            <pc:docMk/>
            <pc:sldMk cId="452573793" sldId="278"/>
            <ac:spMk id="7" creationId="{ACE8F641-FDFA-4EC3-B033-E1E145E6C63D}"/>
          </ac:spMkLst>
        </pc:spChg>
      </pc:sldChg>
      <pc:sldChg chg="del">
        <pc:chgData name="Abhishek Bais" userId="b622e494-f06c-41bb-995c-710c1101893b" providerId="ADAL" clId="{1359C608-BD02-4122-93DC-C6D83E4F377C}" dt="2020-12-04T20:45:02.730" v="553" actId="47"/>
        <pc:sldMkLst>
          <pc:docMk/>
          <pc:sldMk cId="3973841185" sldId="283"/>
        </pc:sldMkLst>
      </pc:sldChg>
      <pc:sldChg chg="modNotesTx">
        <pc:chgData name="Abhishek Bais" userId="b622e494-f06c-41bb-995c-710c1101893b" providerId="ADAL" clId="{1359C608-BD02-4122-93DC-C6D83E4F377C}" dt="2020-12-04T20:45:46.182" v="641" actId="20577"/>
        <pc:sldMkLst>
          <pc:docMk/>
          <pc:sldMk cId="943056298" sldId="284"/>
        </pc:sldMkLst>
      </pc:sldChg>
      <pc:sldChg chg="modNotesTx">
        <pc:chgData name="Abhishek Bais" userId="b622e494-f06c-41bb-995c-710c1101893b" providerId="ADAL" clId="{1359C608-BD02-4122-93DC-C6D83E4F377C}" dt="2020-12-04T21:06:13.664" v="1009" actId="6549"/>
        <pc:sldMkLst>
          <pc:docMk/>
          <pc:sldMk cId="3878614278" sldId="285"/>
        </pc:sldMkLst>
      </pc:sldChg>
      <pc:sldChg chg="add del ord setBg">
        <pc:chgData name="Abhishek Bais" userId="b622e494-f06c-41bb-995c-710c1101893b" providerId="ADAL" clId="{1359C608-BD02-4122-93DC-C6D83E4F377C}" dt="2020-12-04T21:21:17.379" v="1108"/>
        <pc:sldMkLst>
          <pc:docMk/>
          <pc:sldMk cId="80976598" sldId="291"/>
        </pc:sldMkLst>
      </pc:sldChg>
      <pc:sldChg chg="add del">
        <pc:chgData name="Abhishek Bais" userId="b622e494-f06c-41bb-995c-710c1101893b" providerId="ADAL" clId="{1359C608-BD02-4122-93DC-C6D83E4F377C}" dt="2020-12-04T20:58:02.002" v="860" actId="47"/>
        <pc:sldMkLst>
          <pc:docMk/>
          <pc:sldMk cId="3103665662" sldId="293"/>
        </pc:sldMkLst>
      </pc:sldChg>
      <pc:sldChg chg="del">
        <pc:chgData name="Abhishek Bais" userId="b622e494-f06c-41bb-995c-710c1101893b" providerId="ADAL" clId="{1359C608-BD02-4122-93DC-C6D83E4F377C}" dt="2020-12-04T20:46:17.268" v="642" actId="47"/>
        <pc:sldMkLst>
          <pc:docMk/>
          <pc:sldMk cId="500144087" sldId="294"/>
        </pc:sldMkLst>
      </pc:sldChg>
      <pc:sldChg chg="del">
        <pc:chgData name="Abhishek Bais" userId="b622e494-f06c-41bb-995c-710c1101893b" providerId="ADAL" clId="{1359C608-BD02-4122-93DC-C6D83E4F377C}" dt="2020-12-04T20:44:33.850" v="552" actId="47"/>
        <pc:sldMkLst>
          <pc:docMk/>
          <pc:sldMk cId="1638101613" sldId="295"/>
        </pc:sldMkLst>
      </pc:sldChg>
      <pc:sldChg chg="add del">
        <pc:chgData name="Abhishek Bais" userId="b622e494-f06c-41bb-995c-710c1101893b" providerId="ADAL" clId="{1359C608-BD02-4122-93DC-C6D83E4F377C}" dt="2020-12-04T20:22:04.088" v="190" actId="47"/>
        <pc:sldMkLst>
          <pc:docMk/>
          <pc:sldMk cId="793437781" sldId="298"/>
        </pc:sldMkLst>
      </pc:sldChg>
      <pc:sldChg chg="modNotesTx">
        <pc:chgData name="Abhishek Bais" userId="b622e494-f06c-41bb-995c-710c1101893b" providerId="ADAL" clId="{1359C608-BD02-4122-93DC-C6D83E4F377C}" dt="2020-12-04T21:05:15.988" v="884" actId="5793"/>
        <pc:sldMkLst>
          <pc:docMk/>
          <pc:sldMk cId="2081849944" sldId="299"/>
        </pc:sldMkLst>
      </pc:sldChg>
      <pc:sldChg chg="add del">
        <pc:chgData name="Abhishek Bais" userId="b622e494-f06c-41bb-995c-710c1101893b" providerId="ADAL" clId="{1359C608-BD02-4122-93DC-C6D83E4F377C}" dt="2020-12-04T20:58:04.177" v="861" actId="47"/>
        <pc:sldMkLst>
          <pc:docMk/>
          <pc:sldMk cId="319071823" sldId="300"/>
        </pc:sldMkLst>
      </pc:sldChg>
      <pc:sldChg chg="del">
        <pc:chgData name="Abhishek Bais" userId="b622e494-f06c-41bb-995c-710c1101893b" providerId="ADAL" clId="{1359C608-BD02-4122-93DC-C6D83E4F377C}" dt="2020-12-04T20:14:25.133" v="4" actId="47"/>
        <pc:sldMkLst>
          <pc:docMk/>
          <pc:sldMk cId="762190901" sldId="301"/>
        </pc:sldMkLst>
      </pc:sldChg>
      <pc:sldChg chg="del">
        <pc:chgData name="Abhishek Bais" userId="b622e494-f06c-41bb-995c-710c1101893b" providerId="ADAL" clId="{1359C608-BD02-4122-93DC-C6D83E4F377C}" dt="2020-12-04T20:14:25.626" v="5" actId="47"/>
        <pc:sldMkLst>
          <pc:docMk/>
          <pc:sldMk cId="614145030" sldId="302"/>
        </pc:sldMkLst>
      </pc:sldChg>
      <pc:sldChg chg="del">
        <pc:chgData name="Abhishek Bais" userId="b622e494-f06c-41bb-995c-710c1101893b" providerId="ADAL" clId="{1359C608-BD02-4122-93DC-C6D83E4F377C}" dt="2020-12-04T20:14:26.294" v="6" actId="47"/>
        <pc:sldMkLst>
          <pc:docMk/>
          <pc:sldMk cId="1548569522" sldId="304"/>
        </pc:sldMkLst>
      </pc:sldChg>
      <pc:sldChg chg="del">
        <pc:chgData name="Abhishek Bais" userId="b622e494-f06c-41bb-995c-710c1101893b" providerId="ADAL" clId="{1359C608-BD02-4122-93DC-C6D83E4F377C}" dt="2020-12-04T20:14:35.024" v="7" actId="47"/>
        <pc:sldMkLst>
          <pc:docMk/>
          <pc:sldMk cId="3123326372" sldId="305"/>
        </pc:sldMkLst>
      </pc:sldChg>
      <pc:sldChg chg="del">
        <pc:chgData name="Abhishek Bais" userId="b622e494-f06c-41bb-995c-710c1101893b" providerId="ADAL" clId="{1359C608-BD02-4122-93DC-C6D83E4F377C}" dt="2020-12-04T20:14:24.644" v="3" actId="47"/>
        <pc:sldMkLst>
          <pc:docMk/>
          <pc:sldMk cId="2384579490" sldId="306"/>
        </pc:sldMkLst>
      </pc:sldChg>
      <pc:sldChg chg="modNotesTx">
        <pc:chgData name="Abhishek Bais" userId="b622e494-f06c-41bb-995c-710c1101893b" providerId="ADAL" clId="{1359C608-BD02-4122-93DC-C6D83E4F377C}" dt="2020-12-04T21:07:33.408" v="1103" actId="20577"/>
        <pc:sldMkLst>
          <pc:docMk/>
          <pc:sldMk cId="590653663" sldId="307"/>
        </pc:sldMkLst>
      </pc:sldChg>
      <pc:sldChg chg="modNotesTx">
        <pc:chgData name="Abhishek Bais" userId="b622e494-f06c-41bb-995c-710c1101893b" providerId="ADAL" clId="{1359C608-BD02-4122-93DC-C6D83E4F377C}" dt="2020-12-04T21:07:11.148" v="1096" actId="20577"/>
        <pc:sldMkLst>
          <pc:docMk/>
          <pc:sldMk cId="768336432" sldId="308"/>
        </pc:sldMkLst>
      </pc:sldChg>
      <pc:sldChg chg="modSp mod modNotesTx">
        <pc:chgData name="Abhishek Bais" userId="b622e494-f06c-41bb-995c-710c1101893b" providerId="ADAL" clId="{1359C608-BD02-4122-93DC-C6D83E4F377C}" dt="2020-12-04T20:24:29.818" v="194" actId="20577"/>
        <pc:sldMkLst>
          <pc:docMk/>
          <pc:sldMk cId="301097390" sldId="309"/>
        </pc:sldMkLst>
        <pc:spChg chg="mod">
          <ac:chgData name="Abhishek Bais" userId="b622e494-f06c-41bb-995c-710c1101893b" providerId="ADAL" clId="{1359C608-BD02-4122-93DC-C6D83E4F377C}" dt="2020-12-04T20:20:55.240" v="188" actId="14100"/>
          <ac:spMkLst>
            <pc:docMk/>
            <pc:sldMk cId="301097390" sldId="309"/>
            <ac:spMk id="8" creationId="{CF5860D7-E28C-4509-8ADE-6D3BA7B4D626}"/>
          </ac:spMkLst>
        </pc:spChg>
      </pc:sldChg>
      <pc:sldChg chg="modSp mod">
        <pc:chgData name="Abhishek Bais" userId="b622e494-f06c-41bb-995c-710c1101893b" providerId="ADAL" clId="{1359C608-BD02-4122-93DC-C6D83E4F377C}" dt="2020-12-04T20:25:18.334" v="206" actId="6549"/>
        <pc:sldMkLst>
          <pc:docMk/>
          <pc:sldMk cId="2550120446" sldId="310"/>
        </pc:sldMkLst>
        <pc:spChg chg="mod">
          <ac:chgData name="Abhishek Bais" userId="b622e494-f06c-41bb-995c-710c1101893b" providerId="ADAL" clId="{1359C608-BD02-4122-93DC-C6D83E4F377C}" dt="2020-12-04T20:25:18.334" v="206" actId="6549"/>
          <ac:spMkLst>
            <pc:docMk/>
            <pc:sldMk cId="2550120446" sldId="310"/>
            <ac:spMk id="5" creationId="{35B87AFC-057A-4956-ABA2-A269E6484691}"/>
          </ac:spMkLst>
        </pc:spChg>
      </pc:sldChg>
      <pc:sldChg chg="modNotesTx">
        <pc:chgData name="Abhishek Bais" userId="b622e494-f06c-41bb-995c-710c1101893b" providerId="ADAL" clId="{1359C608-BD02-4122-93DC-C6D83E4F377C}" dt="2020-12-04T20:44:29.179" v="551" actId="20577"/>
        <pc:sldMkLst>
          <pc:docMk/>
          <pc:sldMk cId="1360660835" sldId="311"/>
        </pc:sldMkLst>
      </pc:sldChg>
      <pc:sldChg chg="addSp modSp new mod setBg">
        <pc:chgData name="Abhishek Bais" userId="b622e494-f06c-41bb-995c-710c1101893b" providerId="ADAL" clId="{1359C608-BD02-4122-93DC-C6D83E4F377C}" dt="2020-12-04T20:15:23.100" v="19" actId="26606"/>
        <pc:sldMkLst>
          <pc:docMk/>
          <pc:sldMk cId="2206045555" sldId="312"/>
        </pc:sldMkLst>
        <pc:spChg chg="add mod">
          <ac:chgData name="Abhishek Bais" userId="b622e494-f06c-41bb-995c-710c1101893b" providerId="ADAL" clId="{1359C608-BD02-4122-93DC-C6D83E4F377C}" dt="2020-12-04T20:15:23.100" v="19" actId="26606"/>
          <ac:spMkLst>
            <pc:docMk/>
            <pc:sldMk cId="2206045555" sldId="312"/>
            <ac:spMk id="2" creationId="{5C84D0BF-5EE6-4901-AC2A-49FEE1DD3991}"/>
          </ac:spMkLst>
        </pc:spChg>
        <pc:picChg chg="add">
          <ac:chgData name="Abhishek Bais" userId="b622e494-f06c-41bb-995c-710c1101893b" providerId="ADAL" clId="{1359C608-BD02-4122-93DC-C6D83E4F377C}" dt="2020-12-04T20:15:23.100" v="19" actId="26606"/>
          <ac:picMkLst>
            <pc:docMk/>
            <pc:sldMk cId="2206045555" sldId="312"/>
            <ac:picMk id="6" creationId="{39CE5901-35F0-468B-BBE6-B75DDE5F4AC2}"/>
          </ac:picMkLst>
        </pc:picChg>
      </pc:sldChg>
      <pc:sldChg chg="delSp modSp add mod setBg delDesignElem modNotesTx">
        <pc:chgData name="Abhishek Bais" userId="b622e494-f06c-41bb-995c-710c1101893b" providerId="ADAL" clId="{1359C608-BD02-4122-93DC-C6D83E4F377C}" dt="2020-12-04T20:38:10.449" v="256" actId="20577"/>
        <pc:sldMkLst>
          <pc:docMk/>
          <pc:sldMk cId="0" sldId="313"/>
        </pc:sldMkLst>
        <pc:spChg chg="mod">
          <ac:chgData name="Abhishek Bais" userId="b622e494-f06c-41bb-995c-710c1101893b" providerId="ADAL" clId="{1359C608-BD02-4122-93DC-C6D83E4F377C}" dt="2020-12-04T20:32:48.440" v="226" actId="20577"/>
          <ac:spMkLst>
            <pc:docMk/>
            <pc:sldMk cId="0" sldId="313"/>
            <ac:spMk id="278" creationId="{00000000-0000-0000-0000-000000000000}"/>
          </ac:spMkLst>
        </pc:spChg>
        <pc:spChg chg="del">
          <ac:chgData name="Abhishek Bais" userId="b622e494-f06c-41bb-995c-710c1101893b" providerId="ADAL" clId="{1359C608-BD02-4122-93DC-C6D83E4F377C}" dt="2020-12-04T20:20:05.306" v="147"/>
          <ac:spMkLst>
            <pc:docMk/>
            <pc:sldMk cId="0" sldId="313"/>
            <ac:spMk id="292" creationId="{8D62164E-4528-40DB-BC26-D6DDE216A059}"/>
          </ac:spMkLst>
        </pc:spChg>
        <pc:spChg chg="del">
          <ac:chgData name="Abhishek Bais" userId="b622e494-f06c-41bb-995c-710c1101893b" providerId="ADAL" clId="{1359C608-BD02-4122-93DC-C6D83E4F377C}" dt="2020-12-04T20:20:05.306" v="147"/>
          <ac:spMkLst>
            <pc:docMk/>
            <pc:sldMk cId="0" sldId="313"/>
            <ac:spMk id="293" creationId="{F30007FA-C6A2-43A0-8045-7016AEF8171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Hi, My name is Abhishek Bais and together with Jimmy Liang, Rohan Kumar and Samer Baslan from the Dept of Comp Sci at SJSU, we evaluated trends in misinformation on twitter in the run-up to the 2020 US presidential elections</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step in classifying news as a real or fake is</a:t>
            </a:r>
          </a:p>
        </p:txBody>
      </p:sp>
    </p:spTree>
    <p:extLst>
      <p:ext uri="{BB962C8B-B14F-4D97-AF65-F5344CB8AC3E}">
        <p14:creationId xmlns:p14="http://schemas.microsoft.com/office/powerpoint/2010/main" val="2143508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Next</a:t>
            </a:r>
          </a:p>
        </p:txBody>
      </p:sp>
    </p:spTree>
    <p:extLst>
      <p:ext uri="{BB962C8B-B14F-4D97-AF65-F5344CB8AC3E}">
        <p14:creationId xmlns:p14="http://schemas.microsoft.com/office/powerpoint/2010/main" val="349484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the classification is evaluated using different machine learning models. In our work we obtained an average accuracy of 76.39% similar to Perez, et all’s work. This suggests collective wisdom of tweets can be a viable alternative to expensive crowdsourcing methods for news validation</a:t>
            </a:r>
          </a:p>
        </p:txBody>
      </p:sp>
    </p:spTree>
    <p:extLst>
      <p:ext uri="{BB962C8B-B14F-4D97-AF65-F5344CB8AC3E}">
        <p14:creationId xmlns:p14="http://schemas.microsoft.com/office/powerpoint/2010/main" val="641207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Based on the confidence in the model, when time series results were evaluated it was found</a:t>
            </a:r>
          </a:p>
        </p:txBody>
      </p:sp>
    </p:spTree>
    <p:extLst>
      <p:ext uri="{BB962C8B-B14F-4D97-AF65-F5344CB8AC3E}">
        <p14:creationId xmlns:p14="http://schemas.microsoft.com/office/powerpoint/2010/main" val="253161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According to a 2019 PEW Research survey, 71% of twitter users in the US or 1 in 5 Americans get their news from twitter despite them agreeing that 57% of the news feed on social media is largely inaccurate.</a:t>
            </a:r>
          </a:p>
        </p:txBody>
      </p:sp>
    </p:spTree>
    <p:extLst>
      <p:ext uri="{BB962C8B-B14F-4D97-AF65-F5344CB8AC3E}">
        <p14:creationId xmlns:p14="http://schemas.microsoft.com/office/powerpoint/2010/main" val="17642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where beliefs are amplified, rebuttals kept away. This human endeavor of confirmation bias provides breeding space for misinformation peddlers, looking to influence electoral minds to swing elections for benefit</a:t>
            </a:r>
          </a:p>
        </p:txBody>
      </p:sp>
    </p:spTree>
    <p:extLst>
      <p:ext uri="{BB962C8B-B14F-4D97-AF65-F5344CB8AC3E}">
        <p14:creationId xmlns:p14="http://schemas.microsoft.com/office/powerpoint/2010/main" val="1441646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Have been conducted focused on foreign interference in US elections. While they concluded no voters were changed, they did find widespread misinformation in circulation.</a:t>
            </a:r>
          </a:p>
        </p:txBody>
      </p:sp>
    </p:spTree>
    <p:extLst>
      <p:ext uri="{BB962C8B-B14F-4D97-AF65-F5344CB8AC3E}">
        <p14:creationId xmlns:p14="http://schemas.microsoft.com/office/powerpoint/2010/main" val="135942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is a need for an automatic misinformation detection system, now more than ever</a:t>
            </a:r>
          </a:p>
        </p:txBody>
      </p:sp>
    </p:spTree>
    <p:extLst>
      <p:ext uri="{BB962C8B-B14F-4D97-AF65-F5344CB8AC3E}">
        <p14:creationId xmlns:p14="http://schemas.microsoft.com/office/powerpoint/2010/main" val="266669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2018, </a:t>
            </a:r>
            <a:r>
              <a:rPr lang="en-US" dirty="0" err="1"/>
              <a:t>Umich</a:t>
            </a:r>
            <a:r>
              <a:rPr lang="en-US" dirty="0"/>
              <a:t> researchers Perez-Rosas, Rada </a:t>
            </a:r>
            <a:r>
              <a:rPr lang="en-US" dirty="0" err="1"/>
              <a:t>Mihalcea</a:t>
            </a:r>
            <a:r>
              <a:rPr lang="en-US" dirty="0"/>
              <a:t> et all developed an automatic fake news detection system with 76% accuracy</a:t>
            </a:r>
          </a:p>
        </p:txBody>
      </p:sp>
    </p:spTree>
    <p:extLst>
      <p:ext uri="{BB962C8B-B14F-4D97-AF65-F5344CB8AC3E}">
        <p14:creationId xmlns:p14="http://schemas.microsoft.com/office/powerpoint/2010/main" val="247608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We not only wish to evaluate trends in misinformation but also study Can an older, fact-checked news together with collective wisdom of tweeters obtained via sentiments &amp; skepticism aggregation be an alternate to expensive crowd-sourcing based validation methods</a:t>
            </a:r>
            <a:endParaRPr lang="en-US" dirty="0"/>
          </a:p>
        </p:txBody>
      </p:sp>
    </p:spTree>
    <p:extLst>
      <p:ext uri="{BB962C8B-B14F-4D97-AF65-F5344CB8AC3E}">
        <p14:creationId xmlns:p14="http://schemas.microsoft.com/office/powerpoint/2010/main" val="163781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Fake news were found to have longer titles and capitalization</a:t>
            </a:r>
          </a:p>
        </p:txBody>
      </p:sp>
    </p:spTree>
    <p:extLst>
      <p:ext uri="{BB962C8B-B14F-4D97-AF65-F5344CB8AC3E}">
        <p14:creationId xmlns:p14="http://schemas.microsoft.com/office/powerpoint/2010/main" val="263670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d911474a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d911474a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5586947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9490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592462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37809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1434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94782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418094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933171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5484465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728195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7"/>
        <p:cNvGrpSpPr/>
        <p:nvPr/>
      </p:nvGrpSpPr>
      <p:grpSpPr>
        <a:xfrm>
          <a:off x="0" y="0"/>
          <a:ext cx="0" cy="0"/>
          <a:chOff x="0" y="0"/>
          <a:chExt cx="0" cy="0"/>
        </a:xfrm>
      </p:grpSpPr>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79775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205265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2511022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6385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47908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4232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6749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517554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smtClean="0"/>
              <a:pPr/>
              <a:t>12/4/2020</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697287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12/4/2020</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38024047"/>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www.aclweb.org/anthology/C18-1287/"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1313259" y="649480"/>
            <a:ext cx="6507166" cy="2732867"/>
          </a:xfrm>
          <a:prstGeom prst="rect">
            <a:avLst/>
          </a:prstGeom>
        </p:spPr>
        <p:txBody>
          <a:bodyPr spcFirstLastPara="1" lIns="91425" tIns="91425" rIns="91425" bIns="91425" anchor="ctr" anchorCtr="0">
            <a:normAutofit/>
          </a:bodyPr>
          <a:lstStyle/>
          <a:p>
            <a:pPr marL="0" lvl="0" indent="0" rtl="0">
              <a:lnSpc>
                <a:spcPct val="90000"/>
              </a:lnSpc>
              <a:spcBef>
                <a:spcPts val="0"/>
              </a:spcBef>
              <a:spcAft>
                <a:spcPts val="0"/>
              </a:spcAft>
              <a:buNone/>
            </a:pPr>
            <a:r>
              <a:rPr lang="en-US" sz="3500" dirty="0"/>
              <a:t>Evaluate trends of misinformation on twitter in run-up to 2020 US presidential elections</a:t>
            </a:r>
          </a:p>
        </p:txBody>
      </p:sp>
      <p:sp>
        <p:nvSpPr>
          <p:cNvPr id="278" name="Google Shape;278;p13"/>
          <p:cNvSpPr txBox="1">
            <a:spLocks noGrp="1"/>
          </p:cNvSpPr>
          <p:nvPr>
            <p:ph type="subTitle" idx="1"/>
          </p:nvPr>
        </p:nvSpPr>
        <p:spPr>
          <a:xfrm>
            <a:off x="1313259" y="3634548"/>
            <a:ext cx="6507166" cy="993435"/>
          </a:xfrm>
          <a:prstGeom prst="rect">
            <a:avLst/>
          </a:prstGeom>
        </p:spPr>
        <p:txBody>
          <a:bodyPr spcFirstLastPara="1" lIns="91425" tIns="91425" rIns="91425" bIns="91425" anchorCtr="0">
            <a:normAutofit lnSpcReduction="10000"/>
          </a:bodyPr>
          <a:lstStyle/>
          <a:p>
            <a:pPr marL="0" lvl="0" indent="0" rtl="0">
              <a:lnSpc>
                <a:spcPct val="90000"/>
              </a:lnSpc>
              <a:spcBef>
                <a:spcPts val="0"/>
              </a:spcBef>
              <a:spcAft>
                <a:spcPts val="600"/>
              </a:spcAft>
              <a:buNone/>
            </a:pPr>
            <a:r>
              <a:rPr lang="en-US" sz="1500" dirty="0">
                <a:solidFill>
                  <a:srgbClr val="E6E6E6"/>
                </a:solidFill>
              </a:rPr>
              <a:t>Abhishek Bais, JIMMY LIANG, ROHAN KUMAR, Samer Baslan</a:t>
            </a:r>
          </a:p>
          <a:p>
            <a:pPr marL="0" lvl="0" indent="0" rtl="0">
              <a:lnSpc>
                <a:spcPct val="90000"/>
              </a:lnSpc>
              <a:spcBef>
                <a:spcPts val="0"/>
              </a:spcBef>
              <a:spcAft>
                <a:spcPts val="600"/>
              </a:spcAft>
              <a:buNone/>
            </a:pPr>
            <a:r>
              <a:rPr lang="en-US" sz="1500" dirty="0">
                <a:solidFill>
                  <a:srgbClr val="E6E6E6"/>
                </a:solidFill>
              </a:rPr>
              <a:t>(graduate students, Computer Science, san jose state university)</a:t>
            </a:r>
          </a:p>
          <a:p>
            <a:pPr marL="0" lvl="0" indent="0" rtl="0">
              <a:lnSpc>
                <a:spcPct val="90000"/>
              </a:lnSpc>
              <a:spcBef>
                <a:spcPts val="0"/>
              </a:spcBef>
              <a:spcAft>
                <a:spcPts val="600"/>
              </a:spcAft>
              <a:buNone/>
            </a:pPr>
            <a:r>
              <a:rPr lang="en-US" sz="1500" dirty="0">
                <a:solidFill>
                  <a:srgbClr val="E6E6E6"/>
                </a:solidFill>
              </a:rPr>
              <a:t>Dr. Vishnu pendyala (supervisor)</a:t>
            </a:r>
          </a:p>
          <a:p>
            <a:pPr marL="0" lvl="0" indent="0" rtl="0">
              <a:lnSpc>
                <a:spcPct val="90000"/>
              </a:lnSpc>
              <a:spcBef>
                <a:spcPts val="0"/>
              </a:spcBef>
              <a:spcAft>
                <a:spcPts val="600"/>
              </a:spcAft>
              <a:buNone/>
            </a:pPr>
            <a:endParaRPr lang="en-US" sz="1500" dirty="0">
              <a:solidFill>
                <a:srgbClr val="E6E6E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7F40383-4D99-4857-AF17-4A4ADB0B7DCB}"/>
              </a:ext>
            </a:extLst>
          </p:cNvPr>
          <p:cNvSpPr txBox="1"/>
          <p:nvPr/>
        </p:nvSpPr>
        <p:spPr>
          <a:xfrm>
            <a:off x="1313259" y="2912805"/>
            <a:ext cx="6507166" cy="10019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KINDS OF MISINFORMATION</a:t>
            </a:r>
          </a:p>
        </p:txBody>
      </p:sp>
      <p:sp>
        <p:nvSpPr>
          <p:cNvPr id="38" name="Rounded Rectangle 7">
            <a:extLst>
              <a:ext uri="{FF2B5EF4-FFF2-40B4-BE49-F238E27FC236}">
                <a16:creationId xmlns:a16="http://schemas.microsoft.com/office/drawing/2014/main" id="{17A9517C-895B-4178-BFF8-7AD963B6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2730" y="618365"/>
            <a:ext cx="5858539" cy="2237290"/>
          </a:xfrm>
          <a:prstGeom prst="roundRect">
            <a:avLst>
              <a:gd name="adj" fmla="val 5238"/>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Chart, bar chart&#10;&#10;Description automatically generated">
            <a:extLst>
              <a:ext uri="{FF2B5EF4-FFF2-40B4-BE49-F238E27FC236}">
                <a16:creationId xmlns:a16="http://schemas.microsoft.com/office/drawing/2014/main" id="{43E75292-B730-4FBE-90B6-6CC04B2860E5}"/>
              </a:ext>
            </a:extLst>
          </p:cNvPr>
          <p:cNvPicPr>
            <a:picLocks noChangeAspect="1"/>
          </p:cNvPicPr>
          <p:nvPr/>
        </p:nvPicPr>
        <p:blipFill>
          <a:blip r:embed="rId3"/>
          <a:stretch>
            <a:fillRect/>
          </a:stretch>
        </p:blipFill>
        <p:spPr>
          <a:xfrm>
            <a:off x="1767078" y="941482"/>
            <a:ext cx="2743200" cy="1591055"/>
          </a:xfrm>
          <a:custGeom>
            <a:avLst/>
            <a:gdLst/>
            <a:ahLst/>
            <a:cxnLst/>
            <a:rect l="l" t="t" r="r" b="b"/>
            <a:pathLst>
              <a:path w="3657600" h="2651760">
                <a:moveTo>
                  <a:pt x="100793" y="0"/>
                </a:moveTo>
                <a:lnTo>
                  <a:pt x="3657600" y="0"/>
                </a:lnTo>
                <a:lnTo>
                  <a:pt x="3657600" y="2651760"/>
                </a:lnTo>
                <a:lnTo>
                  <a:pt x="100793" y="2651760"/>
                </a:lnTo>
                <a:cubicBezTo>
                  <a:pt x="45127" y="2651760"/>
                  <a:pt x="0" y="2606633"/>
                  <a:pt x="0" y="2550967"/>
                </a:cubicBezTo>
                <a:lnTo>
                  <a:pt x="0" y="100793"/>
                </a:lnTo>
                <a:cubicBezTo>
                  <a:pt x="0" y="45127"/>
                  <a:pt x="45127" y="0"/>
                  <a:pt x="100793" y="0"/>
                </a:cubicBezTo>
                <a:close/>
              </a:path>
            </a:pathLst>
          </a:custGeom>
        </p:spPr>
      </p:pic>
      <p:pic>
        <p:nvPicPr>
          <p:cNvPr id="33" name="Picture 32" descr="Chart, pie chart&#10;&#10;Description automatically generated">
            <a:extLst>
              <a:ext uri="{FF2B5EF4-FFF2-40B4-BE49-F238E27FC236}">
                <a16:creationId xmlns:a16="http://schemas.microsoft.com/office/drawing/2014/main" id="{10C87245-EE2F-400A-BB9B-C3D267DFA438}"/>
              </a:ext>
            </a:extLst>
          </p:cNvPr>
          <p:cNvPicPr>
            <a:picLocks noChangeAspect="1"/>
          </p:cNvPicPr>
          <p:nvPr/>
        </p:nvPicPr>
        <p:blipFill>
          <a:blip r:embed="rId4"/>
          <a:stretch>
            <a:fillRect/>
          </a:stretch>
        </p:blipFill>
        <p:spPr>
          <a:xfrm>
            <a:off x="4864147" y="742600"/>
            <a:ext cx="2272937" cy="1988820"/>
          </a:xfrm>
          <a:custGeom>
            <a:avLst/>
            <a:gdLst/>
            <a:ahLst/>
            <a:cxnLst/>
            <a:rect l="l" t="t" r="r" b="b"/>
            <a:pathLst>
              <a:path w="3656395" h="2651760">
                <a:moveTo>
                  <a:pt x="0" y="0"/>
                </a:moveTo>
                <a:lnTo>
                  <a:pt x="3555602" y="0"/>
                </a:lnTo>
                <a:cubicBezTo>
                  <a:pt x="3611268" y="0"/>
                  <a:pt x="3656395" y="45127"/>
                  <a:pt x="3656395" y="100793"/>
                </a:cubicBezTo>
                <a:lnTo>
                  <a:pt x="3656395" y="2550967"/>
                </a:lnTo>
                <a:cubicBezTo>
                  <a:pt x="3656395" y="2606633"/>
                  <a:pt x="3611268" y="2651760"/>
                  <a:pt x="3555602" y="2651760"/>
                </a:cubicBezTo>
                <a:lnTo>
                  <a:pt x="0" y="2651760"/>
                </a:lnTo>
                <a:close/>
              </a:path>
            </a:pathLst>
          </a:custGeom>
        </p:spPr>
      </p:pic>
    </p:spTree>
    <p:extLst>
      <p:ext uri="{BB962C8B-B14F-4D97-AF65-F5344CB8AC3E}">
        <p14:creationId xmlns:p14="http://schemas.microsoft.com/office/powerpoint/2010/main" val="892203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456079-7B17-4110-96F9-3D6B8AB62500}"/>
              </a:ext>
            </a:extLst>
          </p:cNvPr>
          <p:cNvSpPr txBox="1"/>
          <p:nvPr/>
        </p:nvSpPr>
        <p:spPr>
          <a:xfrm>
            <a:off x="1313259" y="2912805"/>
            <a:ext cx="6507166" cy="10019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SOURCES OF MISINFORMATION</a:t>
            </a:r>
          </a:p>
        </p:txBody>
      </p:sp>
      <p:sp>
        <p:nvSpPr>
          <p:cNvPr id="16" name="Rounded Rectangle 7">
            <a:extLst>
              <a:ext uri="{FF2B5EF4-FFF2-40B4-BE49-F238E27FC236}">
                <a16:creationId xmlns:a16="http://schemas.microsoft.com/office/drawing/2014/main" id="{17A9517C-895B-4178-BFF8-7AD963B6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2730" y="618365"/>
            <a:ext cx="5858539" cy="2237290"/>
          </a:xfrm>
          <a:prstGeom prst="roundRect">
            <a:avLst>
              <a:gd name="adj" fmla="val 5238"/>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hart, bar chart&#10;&#10;Description automatically generated">
            <a:extLst>
              <a:ext uri="{FF2B5EF4-FFF2-40B4-BE49-F238E27FC236}">
                <a16:creationId xmlns:a16="http://schemas.microsoft.com/office/drawing/2014/main" id="{1FFB9493-CF7D-4551-B6C9-2634CD3CD5C6}"/>
              </a:ext>
            </a:extLst>
          </p:cNvPr>
          <p:cNvPicPr>
            <a:picLocks noChangeAspect="1"/>
          </p:cNvPicPr>
          <p:nvPr/>
        </p:nvPicPr>
        <p:blipFill>
          <a:blip r:embed="rId3"/>
          <a:stretch>
            <a:fillRect/>
          </a:stretch>
        </p:blipFill>
        <p:spPr>
          <a:xfrm>
            <a:off x="1895665" y="742600"/>
            <a:ext cx="2486025" cy="1988820"/>
          </a:xfrm>
          <a:custGeom>
            <a:avLst/>
            <a:gdLst/>
            <a:ahLst/>
            <a:cxnLst/>
            <a:rect l="l" t="t" r="r" b="b"/>
            <a:pathLst>
              <a:path w="3657600" h="2651760">
                <a:moveTo>
                  <a:pt x="100793" y="0"/>
                </a:moveTo>
                <a:lnTo>
                  <a:pt x="3657600" y="0"/>
                </a:lnTo>
                <a:lnTo>
                  <a:pt x="3657600" y="2651760"/>
                </a:lnTo>
                <a:lnTo>
                  <a:pt x="100793" y="2651760"/>
                </a:lnTo>
                <a:cubicBezTo>
                  <a:pt x="45127" y="2651760"/>
                  <a:pt x="0" y="2606633"/>
                  <a:pt x="0" y="2550967"/>
                </a:cubicBezTo>
                <a:lnTo>
                  <a:pt x="0" y="100793"/>
                </a:lnTo>
                <a:cubicBezTo>
                  <a:pt x="0" y="45127"/>
                  <a:pt x="45127" y="0"/>
                  <a:pt x="100793" y="0"/>
                </a:cubicBezTo>
                <a:close/>
              </a:path>
            </a:pathLst>
          </a:custGeom>
        </p:spPr>
      </p:pic>
      <p:pic>
        <p:nvPicPr>
          <p:cNvPr id="5" name="Picture 4" descr="Text&#10;&#10;Description automatically generated">
            <a:extLst>
              <a:ext uri="{FF2B5EF4-FFF2-40B4-BE49-F238E27FC236}">
                <a16:creationId xmlns:a16="http://schemas.microsoft.com/office/drawing/2014/main" id="{D25ACBBE-4FEE-40C9-8219-8F66C8FA7559}"/>
              </a:ext>
            </a:extLst>
          </p:cNvPr>
          <p:cNvPicPr>
            <a:picLocks noChangeAspect="1"/>
          </p:cNvPicPr>
          <p:nvPr/>
        </p:nvPicPr>
        <p:blipFill>
          <a:blip r:embed="rId4"/>
          <a:stretch>
            <a:fillRect/>
          </a:stretch>
        </p:blipFill>
        <p:spPr>
          <a:xfrm>
            <a:off x="4985912" y="742600"/>
            <a:ext cx="2029408" cy="1988820"/>
          </a:xfrm>
          <a:custGeom>
            <a:avLst/>
            <a:gdLst/>
            <a:ahLst/>
            <a:cxnLst/>
            <a:rect l="l" t="t" r="r" b="b"/>
            <a:pathLst>
              <a:path w="3656395" h="2651760">
                <a:moveTo>
                  <a:pt x="0" y="0"/>
                </a:moveTo>
                <a:lnTo>
                  <a:pt x="3555602" y="0"/>
                </a:lnTo>
                <a:cubicBezTo>
                  <a:pt x="3611268" y="0"/>
                  <a:pt x="3656395" y="45127"/>
                  <a:pt x="3656395" y="100793"/>
                </a:cubicBezTo>
                <a:lnTo>
                  <a:pt x="3656395" y="2550967"/>
                </a:lnTo>
                <a:cubicBezTo>
                  <a:pt x="3656395" y="2606633"/>
                  <a:pt x="3611268" y="2651760"/>
                  <a:pt x="3555602" y="2651760"/>
                </a:cubicBezTo>
                <a:lnTo>
                  <a:pt x="0" y="2651760"/>
                </a:lnTo>
                <a:close/>
              </a:path>
            </a:pathLst>
          </a:custGeom>
        </p:spPr>
      </p:pic>
    </p:spTree>
    <p:extLst>
      <p:ext uri="{BB962C8B-B14F-4D97-AF65-F5344CB8AC3E}">
        <p14:creationId xmlns:p14="http://schemas.microsoft.com/office/powerpoint/2010/main" val="1963339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B5F0F39-CE44-4E7E-9C48-029B73288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4AAC7CC-B86E-4820-94F3-12095DA600CD}"/>
              </a:ext>
            </a:extLst>
          </p:cNvPr>
          <p:cNvSpPr txBox="1"/>
          <p:nvPr/>
        </p:nvSpPr>
        <p:spPr>
          <a:xfrm>
            <a:off x="1313259" y="3791904"/>
            <a:ext cx="6507166" cy="800101"/>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26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top SOURCES OF MISINFORMATION</a:t>
            </a:r>
          </a:p>
        </p:txBody>
      </p:sp>
      <p:pic>
        <p:nvPicPr>
          <p:cNvPr id="29" name="Picture 28">
            <a:extLst>
              <a:ext uri="{FF2B5EF4-FFF2-40B4-BE49-F238E27FC236}">
                <a16:creationId xmlns:a16="http://schemas.microsoft.com/office/drawing/2014/main" id="{4CE57350-96E0-4849-AF17-170B607894E9}"/>
              </a:ext>
            </a:extLst>
          </p:cNvPr>
          <p:cNvPicPr>
            <a:picLocks noChangeAspect="1"/>
          </p:cNvPicPr>
          <p:nvPr/>
        </p:nvPicPr>
        <p:blipFill>
          <a:blip r:embed="rId3"/>
          <a:stretch>
            <a:fillRect/>
          </a:stretch>
        </p:blipFill>
        <p:spPr>
          <a:xfrm>
            <a:off x="671973" y="480058"/>
            <a:ext cx="2183266" cy="2366845"/>
          </a:xfrm>
          <a:prstGeom prst="rect">
            <a:avLst/>
          </a:prstGeom>
        </p:spPr>
      </p:pic>
      <p:pic>
        <p:nvPicPr>
          <p:cNvPr id="32" name="Picture 31">
            <a:extLst>
              <a:ext uri="{FF2B5EF4-FFF2-40B4-BE49-F238E27FC236}">
                <a16:creationId xmlns:a16="http://schemas.microsoft.com/office/drawing/2014/main" id="{150D6CD6-2754-4F70-B3A8-C11ACE7B683B}"/>
              </a:ext>
            </a:extLst>
          </p:cNvPr>
          <p:cNvPicPr>
            <a:picLocks noChangeAspect="1"/>
          </p:cNvPicPr>
          <p:nvPr/>
        </p:nvPicPr>
        <p:blipFill>
          <a:blip r:embed="rId4"/>
          <a:stretch>
            <a:fillRect/>
          </a:stretch>
        </p:blipFill>
        <p:spPr>
          <a:xfrm>
            <a:off x="3288453" y="551495"/>
            <a:ext cx="2567093" cy="2223136"/>
          </a:xfrm>
          <a:prstGeom prst="rect">
            <a:avLst/>
          </a:prstGeom>
        </p:spPr>
      </p:pic>
      <p:pic>
        <p:nvPicPr>
          <p:cNvPr id="5" name="Picture 4">
            <a:extLst>
              <a:ext uri="{FF2B5EF4-FFF2-40B4-BE49-F238E27FC236}">
                <a16:creationId xmlns:a16="http://schemas.microsoft.com/office/drawing/2014/main" id="{998A192F-38CE-4545-8F1A-EE16B945AF8A}"/>
              </a:ext>
            </a:extLst>
          </p:cNvPr>
          <p:cNvPicPr>
            <a:picLocks noChangeAspect="1"/>
          </p:cNvPicPr>
          <p:nvPr/>
        </p:nvPicPr>
        <p:blipFill>
          <a:blip r:embed="rId5"/>
          <a:stretch>
            <a:fillRect/>
          </a:stretch>
        </p:blipFill>
        <p:spPr>
          <a:xfrm>
            <a:off x="6096846" y="902561"/>
            <a:ext cx="2567094" cy="1521003"/>
          </a:xfrm>
          <a:prstGeom prst="rect">
            <a:avLst/>
          </a:prstGeom>
        </p:spPr>
      </p:pic>
      <p:sp>
        <p:nvSpPr>
          <p:cNvPr id="2" name="TextBox 1">
            <a:extLst>
              <a:ext uri="{FF2B5EF4-FFF2-40B4-BE49-F238E27FC236}">
                <a16:creationId xmlns:a16="http://schemas.microsoft.com/office/drawing/2014/main" id="{F105AED0-3A84-4566-B72E-11017DA82F8F}"/>
              </a:ext>
            </a:extLst>
          </p:cNvPr>
          <p:cNvSpPr txBox="1"/>
          <p:nvPr/>
        </p:nvSpPr>
        <p:spPr>
          <a:xfrm>
            <a:off x="6984787" y="2497311"/>
            <a:ext cx="1037344" cy="369332"/>
          </a:xfrm>
          <a:prstGeom prst="rect">
            <a:avLst/>
          </a:prstGeom>
          <a:noFill/>
        </p:spPr>
        <p:txBody>
          <a:bodyPr wrap="square" rtlCol="0">
            <a:spAutoFit/>
          </a:bodyPr>
          <a:lstStyle/>
          <a:p>
            <a:r>
              <a:rPr lang="en-US" dirty="0"/>
              <a:t>IRAN</a:t>
            </a:r>
          </a:p>
        </p:txBody>
      </p:sp>
      <p:sp>
        <p:nvSpPr>
          <p:cNvPr id="8" name="TextBox 7">
            <a:extLst>
              <a:ext uri="{FF2B5EF4-FFF2-40B4-BE49-F238E27FC236}">
                <a16:creationId xmlns:a16="http://schemas.microsoft.com/office/drawing/2014/main" id="{5DB2A6E4-D8DA-43CB-BB05-CB4935866811}"/>
              </a:ext>
            </a:extLst>
          </p:cNvPr>
          <p:cNvSpPr txBox="1"/>
          <p:nvPr/>
        </p:nvSpPr>
        <p:spPr>
          <a:xfrm>
            <a:off x="4048170" y="2774631"/>
            <a:ext cx="1037344" cy="369332"/>
          </a:xfrm>
          <a:prstGeom prst="rect">
            <a:avLst/>
          </a:prstGeom>
          <a:noFill/>
        </p:spPr>
        <p:txBody>
          <a:bodyPr wrap="square" rtlCol="0">
            <a:spAutoFit/>
          </a:bodyPr>
          <a:lstStyle/>
          <a:p>
            <a:r>
              <a:rPr lang="en-US" dirty="0"/>
              <a:t>RUSSIA</a:t>
            </a:r>
          </a:p>
        </p:txBody>
      </p:sp>
      <p:sp>
        <p:nvSpPr>
          <p:cNvPr id="9" name="TextBox 8">
            <a:extLst>
              <a:ext uri="{FF2B5EF4-FFF2-40B4-BE49-F238E27FC236}">
                <a16:creationId xmlns:a16="http://schemas.microsoft.com/office/drawing/2014/main" id="{8D7B7925-CF06-4C43-81DA-12E6D7569BBD}"/>
              </a:ext>
            </a:extLst>
          </p:cNvPr>
          <p:cNvSpPr txBox="1"/>
          <p:nvPr/>
        </p:nvSpPr>
        <p:spPr>
          <a:xfrm>
            <a:off x="1182061" y="2969979"/>
            <a:ext cx="1876184" cy="923330"/>
          </a:xfrm>
          <a:prstGeom prst="rect">
            <a:avLst/>
          </a:prstGeom>
          <a:noFill/>
        </p:spPr>
        <p:txBody>
          <a:bodyPr wrap="square" rtlCol="0">
            <a:spAutoFit/>
          </a:bodyPr>
          <a:lstStyle/>
          <a:p>
            <a:r>
              <a:rPr lang="en-US" dirty="0"/>
              <a:t>WHITE SUPREMECIST BACKED ORGS</a:t>
            </a:r>
          </a:p>
        </p:txBody>
      </p:sp>
    </p:spTree>
    <p:extLst>
      <p:ext uri="{BB962C8B-B14F-4D97-AF65-F5344CB8AC3E}">
        <p14:creationId xmlns:p14="http://schemas.microsoft.com/office/powerpoint/2010/main" val="124555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0AB52D-674E-459A-9C0B-7B7621BA64A2}"/>
              </a:ext>
            </a:extLst>
          </p:cNvPr>
          <p:cNvSpPr txBox="1"/>
          <p:nvPr/>
        </p:nvSpPr>
        <p:spPr>
          <a:xfrm>
            <a:off x="1313259" y="2912805"/>
            <a:ext cx="6507166" cy="10019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1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SOURCES OF REAL NEWS</a:t>
            </a:r>
          </a:p>
        </p:txBody>
      </p:sp>
      <p:sp>
        <p:nvSpPr>
          <p:cNvPr id="15" name="Rounded Rectangle 7">
            <a:extLst>
              <a:ext uri="{FF2B5EF4-FFF2-40B4-BE49-F238E27FC236}">
                <a16:creationId xmlns:a16="http://schemas.microsoft.com/office/drawing/2014/main" id="{17A9517C-895B-4178-BFF8-7AD963B6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2730" y="618365"/>
            <a:ext cx="5858539" cy="2237290"/>
          </a:xfrm>
          <a:prstGeom prst="roundRect">
            <a:avLst>
              <a:gd name="adj" fmla="val 5238"/>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Chart, bar chart&#10;&#10;Description automatically generated">
            <a:extLst>
              <a:ext uri="{FF2B5EF4-FFF2-40B4-BE49-F238E27FC236}">
                <a16:creationId xmlns:a16="http://schemas.microsoft.com/office/drawing/2014/main" id="{9CD9BAF9-716A-4DA3-BB8A-9C30885F86F7}"/>
              </a:ext>
            </a:extLst>
          </p:cNvPr>
          <p:cNvPicPr>
            <a:picLocks noChangeAspect="1"/>
          </p:cNvPicPr>
          <p:nvPr/>
        </p:nvPicPr>
        <p:blipFill>
          <a:blip r:embed="rId3"/>
          <a:stretch>
            <a:fillRect/>
          </a:stretch>
        </p:blipFill>
        <p:spPr>
          <a:xfrm>
            <a:off x="1794881" y="742600"/>
            <a:ext cx="2687594" cy="1988820"/>
          </a:xfrm>
          <a:custGeom>
            <a:avLst/>
            <a:gdLst/>
            <a:ahLst/>
            <a:cxnLst/>
            <a:rect l="l" t="t" r="r" b="b"/>
            <a:pathLst>
              <a:path w="3657600" h="2651760">
                <a:moveTo>
                  <a:pt x="100793" y="0"/>
                </a:moveTo>
                <a:lnTo>
                  <a:pt x="3657600" y="0"/>
                </a:lnTo>
                <a:lnTo>
                  <a:pt x="3657600" y="2651760"/>
                </a:lnTo>
                <a:lnTo>
                  <a:pt x="100793" y="2651760"/>
                </a:lnTo>
                <a:cubicBezTo>
                  <a:pt x="45127" y="2651760"/>
                  <a:pt x="0" y="2606633"/>
                  <a:pt x="0" y="2550967"/>
                </a:cubicBezTo>
                <a:lnTo>
                  <a:pt x="0" y="100793"/>
                </a:lnTo>
                <a:cubicBezTo>
                  <a:pt x="0" y="45127"/>
                  <a:pt x="45127" y="0"/>
                  <a:pt x="100793" y="0"/>
                </a:cubicBezTo>
                <a:close/>
              </a:path>
            </a:pathLst>
          </a:custGeom>
        </p:spPr>
      </p:pic>
      <p:pic>
        <p:nvPicPr>
          <p:cNvPr id="5" name="Picture 4" descr="Text&#10;&#10;Description automatically generated">
            <a:extLst>
              <a:ext uri="{FF2B5EF4-FFF2-40B4-BE49-F238E27FC236}">
                <a16:creationId xmlns:a16="http://schemas.microsoft.com/office/drawing/2014/main" id="{B2835902-C130-4B4F-A465-5E0AC54445CE}"/>
              </a:ext>
            </a:extLst>
          </p:cNvPr>
          <p:cNvPicPr>
            <a:picLocks noChangeAspect="1"/>
          </p:cNvPicPr>
          <p:nvPr/>
        </p:nvPicPr>
        <p:blipFill>
          <a:blip r:embed="rId4"/>
          <a:stretch>
            <a:fillRect/>
          </a:stretch>
        </p:blipFill>
        <p:spPr>
          <a:xfrm>
            <a:off x="5016150" y="742600"/>
            <a:ext cx="1968931" cy="1988820"/>
          </a:xfrm>
          <a:custGeom>
            <a:avLst/>
            <a:gdLst/>
            <a:ahLst/>
            <a:cxnLst/>
            <a:rect l="l" t="t" r="r" b="b"/>
            <a:pathLst>
              <a:path w="3656395" h="2651760">
                <a:moveTo>
                  <a:pt x="0" y="0"/>
                </a:moveTo>
                <a:lnTo>
                  <a:pt x="3555602" y="0"/>
                </a:lnTo>
                <a:cubicBezTo>
                  <a:pt x="3611268" y="0"/>
                  <a:pt x="3656395" y="45127"/>
                  <a:pt x="3656395" y="100793"/>
                </a:cubicBezTo>
                <a:lnTo>
                  <a:pt x="3656395" y="2550967"/>
                </a:lnTo>
                <a:cubicBezTo>
                  <a:pt x="3656395" y="2606633"/>
                  <a:pt x="3611268" y="2651760"/>
                  <a:pt x="3555602" y="2651760"/>
                </a:cubicBezTo>
                <a:lnTo>
                  <a:pt x="0" y="2651760"/>
                </a:lnTo>
                <a:close/>
              </a:path>
            </a:pathLst>
          </a:custGeom>
        </p:spPr>
      </p:pic>
    </p:spTree>
    <p:extLst>
      <p:ext uri="{BB962C8B-B14F-4D97-AF65-F5344CB8AC3E}">
        <p14:creationId xmlns:p14="http://schemas.microsoft.com/office/powerpoint/2010/main" val="3504050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4E502A-B1A5-4BF8-9F6D-3F5744661FB7}"/>
              </a:ext>
            </a:extLst>
          </p:cNvPr>
          <p:cNvSpPr txBox="1"/>
          <p:nvPr/>
        </p:nvSpPr>
        <p:spPr>
          <a:xfrm>
            <a:off x="1313259" y="2912805"/>
            <a:ext cx="6507166" cy="10019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6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CHARACTERISTICS OF TWEETS RELAYING MISINFORMATION, REAL NEWS</a:t>
            </a:r>
          </a:p>
        </p:txBody>
      </p:sp>
      <p:sp>
        <p:nvSpPr>
          <p:cNvPr id="11" name="Rounded Rectangle 7">
            <a:extLst>
              <a:ext uri="{FF2B5EF4-FFF2-40B4-BE49-F238E27FC236}">
                <a16:creationId xmlns:a16="http://schemas.microsoft.com/office/drawing/2014/main" id="{17A9517C-895B-4178-BFF8-7AD963B6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2730" y="618365"/>
            <a:ext cx="5858539" cy="2237290"/>
          </a:xfrm>
          <a:prstGeom prst="roundRect">
            <a:avLst>
              <a:gd name="adj" fmla="val 5238"/>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hart, box and whisker chart&#10;&#10;Description automatically generated">
            <a:extLst>
              <a:ext uri="{FF2B5EF4-FFF2-40B4-BE49-F238E27FC236}">
                <a16:creationId xmlns:a16="http://schemas.microsoft.com/office/drawing/2014/main" id="{A152AE30-D90E-4BE9-838A-F56D34464AF3}"/>
              </a:ext>
            </a:extLst>
          </p:cNvPr>
          <p:cNvPicPr/>
          <p:nvPr/>
        </p:nvPicPr>
        <p:blipFill>
          <a:blip r:embed="rId4"/>
          <a:stretch>
            <a:fillRect/>
          </a:stretch>
        </p:blipFill>
        <p:spPr>
          <a:xfrm>
            <a:off x="1767078" y="927766"/>
            <a:ext cx="2743200" cy="1618488"/>
          </a:xfrm>
          <a:custGeom>
            <a:avLst/>
            <a:gdLst/>
            <a:ahLst/>
            <a:cxnLst/>
            <a:rect l="l" t="t" r="r" b="b"/>
            <a:pathLst>
              <a:path w="3657600" h="2651760">
                <a:moveTo>
                  <a:pt x="100793" y="0"/>
                </a:moveTo>
                <a:lnTo>
                  <a:pt x="3657600" y="0"/>
                </a:lnTo>
                <a:lnTo>
                  <a:pt x="3657600" y="2651760"/>
                </a:lnTo>
                <a:lnTo>
                  <a:pt x="100793" y="2651760"/>
                </a:lnTo>
                <a:cubicBezTo>
                  <a:pt x="45127" y="2651760"/>
                  <a:pt x="0" y="2606633"/>
                  <a:pt x="0" y="2550967"/>
                </a:cubicBezTo>
                <a:lnTo>
                  <a:pt x="0" y="100793"/>
                </a:lnTo>
                <a:cubicBezTo>
                  <a:pt x="0" y="45127"/>
                  <a:pt x="45127" y="0"/>
                  <a:pt x="100793" y="0"/>
                </a:cubicBezTo>
                <a:close/>
              </a:path>
            </a:pathLst>
          </a:custGeom>
        </p:spPr>
      </p:pic>
      <p:pic>
        <p:nvPicPr>
          <p:cNvPr id="5" name="Picture 4" descr="Chart, box and whisker chart&#10;&#10;Description automatically generated">
            <a:extLst>
              <a:ext uri="{FF2B5EF4-FFF2-40B4-BE49-F238E27FC236}">
                <a16:creationId xmlns:a16="http://schemas.microsoft.com/office/drawing/2014/main" id="{5D83D51E-80E4-4D11-BCF8-A6C60DE5CB65}"/>
              </a:ext>
            </a:extLst>
          </p:cNvPr>
          <p:cNvPicPr/>
          <p:nvPr/>
        </p:nvPicPr>
        <p:blipFill>
          <a:blip r:embed="rId5"/>
          <a:stretch>
            <a:fillRect/>
          </a:stretch>
        </p:blipFill>
        <p:spPr>
          <a:xfrm>
            <a:off x="4629468" y="900610"/>
            <a:ext cx="2742296" cy="1672800"/>
          </a:xfrm>
          <a:custGeom>
            <a:avLst/>
            <a:gdLst/>
            <a:ahLst/>
            <a:cxnLst/>
            <a:rect l="l" t="t" r="r" b="b"/>
            <a:pathLst>
              <a:path w="3656395" h="2651760">
                <a:moveTo>
                  <a:pt x="0" y="0"/>
                </a:moveTo>
                <a:lnTo>
                  <a:pt x="3555602" y="0"/>
                </a:lnTo>
                <a:cubicBezTo>
                  <a:pt x="3611268" y="0"/>
                  <a:pt x="3656395" y="45127"/>
                  <a:pt x="3656395" y="100793"/>
                </a:cubicBezTo>
                <a:lnTo>
                  <a:pt x="3656395" y="2550967"/>
                </a:lnTo>
                <a:cubicBezTo>
                  <a:pt x="3656395" y="2606633"/>
                  <a:pt x="3611268" y="2651760"/>
                  <a:pt x="3555602" y="2651760"/>
                </a:cubicBezTo>
                <a:lnTo>
                  <a:pt x="0" y="2651760"/>
                </a:lnTo>
                <a:close/>
              </a:path>
            </a:pathLst>
          </a:custGeom>
        </p:spPr>
      </p:pic>
    </p:spTree>
    <p:extLst>
      <p:ext uri="{BB962C8B-B14F-4D97-AF65-F5344CB8AC3E}">
        <p14:creationId xmlns:p14="http://schemas.microsoft.com/office/powerpoint/2010/main" val="943056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3304C-46A2-484B-BDC2-238DC4FA5908}"/>
              </a:ext>
            </a:extLst>
          </p:cNvPr>
          <p:cNvSpPr txBox="1"/>
          <p:nvPr/>
        </p:nvSpPr>
        <p:spPr>
          <a:xfrm>
            <a:off x="1313259" y="3272453"/>
            <a:ext cx="6507166" cy="80010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3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DATA EXPLORATION OF 1.7 MILLION TWEETS CORPUS FROM 2020 ELECTIONS</a:t>
            </a:r>
          </a:p>
        </p:txBody>
      </p:sp>
      <p:pic>
        <p:nvPicPr>
          <p:cNvPr id="6" name="Graphic 5" descr="Research">
            <a:extLst>
              <a:ext uri="{FF2B5EF4-FFF2-40B4-BE49-F238E27FC236}">
                <a16:creationId xmlns:a16="http://schemas.microsoft.com/office/drawing/2014/main" id="{C2000923-420F-4E67-88F1-85621C096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9240" y="480060"/>
            <a:ext cx="2702052" cy="270205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099613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AE8C12-222D-434F-993F-63E879711D85}"/>
              </a:ext>
            </a:extLst>
          </p:cNvPr>
          <p:cNvSpPr txBox="1"/>
          <p:nvPr/>
        </p:nvSpPr>
        <p:spPr>
          <a:xfrm>
            <a:off x="1318417" y="3587499"/>
            <a:ext cx="6507166" cy="80010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REGION OF TWEET ORIGIN</a:t>
            </a:r>
          </a:p>
        </p:txBody>
      </p:sp>
      <p:pic>
        <p:nvPicPr>
          <p:cNvPr id="5" name="Picture 4">
            <a:extLst>
              <a:ext uri="{FF2B5EF4-FFF2-40B4-BE49-F238E27FC236}">
                <a16:creationId xmlns:a16="http://schemas.microsoft.com/office/drawing/2014/main" id="{4DA48A3D-7373-4E6B-BD61-90B1D5E255EE}"/>
              </a:ext>
            </a:extLst>
          </p:cNvPr>
          <p:cNvPicPr>
            <a:picLocks noChangeAspect="1"/>
          </p:cNvPicPr>
          <p:nvPr/>
        </p:nvPicPr>
        <p:blipFill rotWithShape="1">
          <a:blip r:embed="rId3"/>
          <a:srcRect l="10958" r="428" b="1"/>
          <a:stretch/>
        </p:blipFill>
        <p:spPr>
          <a:xfrm>
            <a:off x="253592" y="467143"/>
            <a:ext cx="5680881" cy="3205359"/>
          </a:xfrm>
          <a:prstGeom prst="rect">
            <a:avLst/>
          </a:prstGeom>
        </p:spPr>
      </p:pic>
      <p:pic>
        <p:nvPicPr>
          <p:cNvPr id="2" name="Google Shape;337;p21">
            <a:extLst>
              <a:ext uri="{FF2B5EF4-FFF2-40B4-BE49-F238E27FC236}">
                <a16:creationId xmlns:a16="http://schemas.microsoft.com/office/drawing/2014/main" id="{B3CDD388-A3A4-4CFA-B20F-231715548361}"/>
              </a:ext>
            </a:extLst>
          </p:cNvPr>
          <p:cNvPicPr preferRelativeResize="0"/>
          <p:nvPr/>
        </p:nvPicPr>
        <p:blipFill rotWithShape="1">
          <a:blip r:embed="rId4"/>
          <a:srcRect l="3033" r="5" b="5"/>
          <a:stretch/>
        </p:blipFill>
        <p:spPr>
          <a:xfrm>
            <a:off x="5427309" y="467143"/>
            <a:ext cx="3463099" cy="3205359"/>
          </a:xfrm>
          <a:prstGeom prst="rect">
            <a:avLst/>
          </a:prstGeom>
          <a:noFill/>
        </p:spPr>
      </p:pic>
    </p:spTree>
    <p:extLst>
      <p:ext uri="{BB962C8B-B14F-4D97-AF65-F5344CB8AC3E}">
        <p14:creationId xmlns:p14="http://schemas.microsoft.com/office/powerpoint/2010/main" val="1692893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1313259" y="3272453"/>
            <a:ext cx="6507166" cy="800101"/>
          </a:xfrm>
          <a:prstGeom prst="rect">
            <a:avLst/>
          </a:prstGeom>
        </p:spPr>
        <p:txBody>
          <a:bodyPr spcFirstLastPara="1" vert="horz" lIns="91440" tIns="45720" rIns="91440" bIns="45720" rtlCol="0" anchor="b" anchorCtr="0">
            <a:normAutofit/>
          </a:bodyPr>
          <a:lstStyle/>
          <a:p>
            <a:pPr marL="0" lvl="0" indent="0" algn="ctr" defTabSz="457200">
              <a:spcBef>
                <a:spcPct val="0"/>
              </a:spcBef>
              <a:spcAft>
                <a:spcPts val="0"/>
              </a:spcAft>
            </a:pPr>
            <a:r>
              <a:rPr lang="en-US" sz="4400" dirty="0">
                <a:effectLst>
                  <a:glow rad="38100">
                    <a:schemeClr val="bg1">
                      <a:lumMod val="65000"/>
                      <a:lumOff val="35000"/>
                      <a:alpha val="50000"/>
                    </a:schemeClr>
                  </a:glow>
                  <a:outerShdw blurRad="28575" dist="31750" dir="13200000" algn="tl" rotWithShape="0">
                    <a:srgbClr val="000000">
                      <a:alpha val="25000"/>
                    </a:srgbClr>
                  </a:outerShdw>
                </a:effectLst>
              </a:rPr>
              <a:t>LANGUAGE OF TWEET</a:t>
            </a:r>
          </a:p>
        </p:txBody>
      </p:sp>
      <p:sp>
        <p:nvSpPr>
          <p:cNvPr id="343" name="Google Shape;343;p22"/>
          <p:cNvSpPr txBox="1">
            <a:spLocks noGrp="1"/>
          </p:cNvSpPr>
          <p:nvPr>
            <p:ph type="body" idx="1"/>
          </p:nvPr>
        </p:nvSpPr>
        <p:spPr>
          <a:xfrm>
            <a:off x="1313259" y="4137158"/>
            <a:ext cx="6507166" cy="541682"/>
          </a:xfrm>
          <a:prstGeom prst="rect">
            <a:avLst/>
          </a:prstGeom>
        </p:spPr>
        <p:txBody>
          <a:bodyPr spcFirstLastPara="1" vert="horz" lIns="91440" tIns="45720" rIns="91440" bIns="45720" rtlCol="0" anchor="t" anchorCtr="0">
            <a:normAutofit/>
          </a:bodyPr>
          <a:lstStyle/>
          <a:p>
            <a:pPr marL="0" lvl="0" indent="0" algn="ctr" defTabSz="457200">
              <a:lnSpc>
                <a:spcPct val="90000"/>
              </a:lnSpc>
              <a:spcBef>
                <a:spcPct val="20000"/>
              </a:spcBef>
              <a:spcAft>
                <a:spcPts val="600"/>
              </a:spcAft>
              <a:buSzPct val="100000"/>
              <a:buNone/>
            </a:pPr>
            <a:r>
              <a:rPr lang="en-US" sz="1600" dirty="0">
                <a:gradFill flip="none" rotWithShape="1">
                  <a:gsLst>
                    <a:gs pos="0">
                      <a:schemeClr val="tx1"/>
                    </a:gs>
                    <a:gs pos="100000">
                      <a:schemeClr val="tx1">
                        <a:lumMod val="75000"/>
                      </a:schemeClr>
                    </a:gs>
                  </a:gsLst>
                  <a:lin ang="5400000" scaled="0"/>
                  <a:tileRect/>
                </a:gradFill>
              </a:rPr>
              <a:t>Over 60% OF THE TWEETS WERE IN ENGLISH, 20% FROM THE USA</a:t>
            </a:r>
          </a:p>
        </p:txBody>
      </p:sp>
      <p:pic>
        <p:nvPicPr>
          <p:cNvPr id="344" name="Google Shape;344;p22"/>
          <p:cNvPicPr preferRelativeResize="0"/>
          <p:nvPr/>
        </p:nvPicPr>
        <p:blipFill>
          <a:blip r:embed="rId4"/>
          <a:stretch>
            <a:fillRect/>
          </a:stretch>
        </p:blipFill>
        <p:spPr>
          <a:xfrm>
            <a:off x="3121445" y="480060"/>
            <a:ext cx="2897642" cy="270205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E637120-9C41-4282-98DB-BDF80303E2A6}"/>
              </a:ext>
            </a:extLst>
          </p:cNvPr>
          <p:cNvSpPr txBox="1"/>
          <p:nvPr/>
        </p:nvSpPr>
        <p:spPr>
          <a:xfrm>
            <a:off x="4815348" y="457200"/>
            <a:ext cx="3841955" cy="1428750"/>
          </a:xfrm>
          <a:prstGeom prst="rect">
            <a:avLst/>
          </a:prstGeom>
        </p:spPr>
        <p:txBody>
          <a:bodyPr vert="horz" lIns="91440" tIns="45720" rIns="91440" bIns="45720" rtlCol="0" anchor="ctr">
            <a:normAutofit/>
          </a:bodyPr>
          <a:lstStyle/>
          <a:p>
            <a:pPr>
              <a:spcBef>
                <a:spcPct val="0"/>
              </a:spcBef>
              <a:spcAft>
                <a:spcPts val="600"/>
              </a:spcAft>
            </a:pPr>
            <a:r>
              <a:rPr lang="en-US" sz="3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System architecture</a:t>
            </a:r>
          </a:p>
        </p:txBody>
      </p:sp>
      <p:sp>
        <p:nvSpPr>
          <p:cNvPr id="14" name="TextBox 13">
            <a:extLst>
              <a:ext uri="{FF2B5EF4-FFF2-40B4-BE49-F238E27FC236}">
                <a16:creationId xmlns:a16="http://schemas.microsoft.com/office/drawing/2014/main" id="{4E67A2B3-07CD-4505-A637-62530AA7346E}"/>
              </a:ext>
            </a:extLst>
          </p:cNvPr>
          <p:cNvSpPr txBox="1"/>
          <p:nvPr/>
        </p:nvSpPr>
        <p:spPr>
          <a:xfrm>
            <a:off x="4815348" y="2000249"/>
            <a:ext cx="3841955" cy="2412207"/>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tx1"/>
              </a:buClr>
              <a:buSzPct val="100000"/>
            </a:pP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HYBRID APPROACH</a:t>
            </a:r>
          </a:p>
          <a:p>
            <a:pPr>
              <a:lnSpc>
                <a:spcPct val="90000"/>
              </a:lnSpc>
              <a:spcBef>
                <a:spcPct val="20000"/>
              </a:spcBef>
              <a:spcAft>
                <a:spcPts val="600"/>
              </a:spcAft>
              <a:buClr>
                <a:schemeClr val="tx1"/>
              </a:buClr>
              <a:buSzPct val="100000"/>
            </a:pP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FACT-CHECKING</a:t>
            </a:r>
          </a:p>
          <a:p>
            <a:pPr>
              <a:lnSpc>
                <a:spcPct val="90000"/>
              </a:lnSpc>
              <a:spcBef>
                <a:spcPct val="20000"/>
              </a:spcBef>
              <a:spcAft>
                <a:spcPts val="600"/>
              </a:spcAft>
              <a:buClr>
                <a:schemeClr val="tx1"/>
              </a:buClr>
              <a:buSzPct val="100000"/>
            </a:pP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COLLECTIVE WISDOM OF TWEETERS</a:t>
            </a:r>
          </a:p>
          <a:p>
            <a:pPr>
              <a:lnSpc>
                <a:spcPct val="90000"/>
              </a:lnSpc>
              <a:spcBef>
                <a:spcPct val="20000"/>
              </a:spcBef>
              <a:spcAft>
                <a:spcPts val="600"/>
              </a:spcAft>
              <a:buClr>
                <a:schemeClr val="tx1"/>
              </a:buClr>
              <a:buSzPct val="100000"/>
            </a:pPr>
            <a:r>
              <a:rPr lang="en-US" sz="1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VOLUMNIOUS TWEET CORPUS FROM VARIETY OF SOURCES, VERIFIED IN PART BY HUMANS AND IN PART BY SENTIMENT AND SKEPTICISM AGGREGATION, ADDS VERACITY</a:t>
            </a:r>
          </a:p>
        </p:txBody>
      </p:sp>
      <p:pic>
        <p:nvPicPr>
          <p:cNvPr id="2" name="Picture 1">
            <a:extLst>
              <a:ext uri="{FF2B5EF4-FFF2-40B4-BE49-F238E27FC236}">
                <a16:creationId xmlns:a16="http://schemas.microsoft.com/office/drawing/2014/main" id="{9AB28CA6-2611-42C4-A9E9-AA5822FDEF5E}"/>
              </a:ext>
            </a:extLst>
          </p:cNvPr>
          <p:cNvPicPr/>
          <p:nvPr/>
        </p:nvPicPr>
        <p:blipFill>
          <a:blip r:embed="rId2"/>
          <a:stretch>
            <a:fillRect/>
          </a:stretch>
        </p:blipFill>
        <p:spPr>
          <a:xfrm>
            <a:off x="608047" y="483829"/>
            <a:ext cx="3837414" cy="393581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097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201713E-4216-49B2-BF2D-93D56DD76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8387D6A-7FBD-4BE2-AD62-5AF8DBFF2930}"/>
              </a:ext>
            </a:extLst>
          </p:cNvPr>
          <p:cNvSpPr txBox="1"/>
          <p:nvPr/>
        </p:nvSpPr>
        <p:spPr>
          <a:xfrm>
            <a:off x="5378824" y="457200"/>
            <a:ext cx="3256463" cy="2732138"/>
          </a:xfrm>
          <a:prstGeom prst="rect">
            <a:avLst/>
          </a:prstGeom>
        </p:spPr>
        <p:txBody>
          <a:bodyPr vert="horz" lIns="91440" tIns="45720" rIns="91440" bIns="45720" rtlCol="0" anchor="b">
            <a:normAutofit/>
          </a:bodyPr>
          <a:lstStyle/>
          <a:p>
            <a:pPr>
              <a:spcBef>
                <a:spcPct val="0"/>
              </a:spcBef>
              <a:spcAft>
                <a:spcPts val="600"/>
              </a:spcAft>
            </a:pPr>
            <a:r>
              <a:rPr lang="en-US" sz="30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DATA PREPROCESSING</a:t>
            </a:r>
          </a:p>
        </p:txBody>
      </p:sp>
      <p:pic>
        <p:nvPicPr>
          <p:cNvPr id="6" name="Picture 5">
            <a:extLst>
              <a:ext uri="{FF2B5EF4-FFF2-40B4-BE49-F238E27FC236}">
                <a16:creationId xmlns:a16="http://schemas.microsoft.com/office/drawing/2014/main" id="{57888AFB-D359-4331-9256-2AE59EAA9FCE}"/>
              </a:ext>
            </a:extLst>
          </p:cNvPr>
          <p:cNvPicPr>
            <a:picLocks noChangeAspect="1"/>
          </p:cNvPicPr>
          <p:nvPr/>
        </p:nvPicPr>
        <p:blipFill>
          <a:blip r:embed="rId4"/>
          <a:stretch>
            <a:fillRect/>
          </a:stretch>
        </p:blipFill>
        <p:spPr>
          <a:xfrm>
            <a:off x="821769" y="2888320"/>
            <a:ext cx="2061883" cy="1099670"/>
          </a:xfrm>
          <a:prstGeom prst="rect">
            <a:avLst/>
          </a:prstGeom>
        </p:spPr>
      </p:pic>
      <p:pic>
        <p:nvPicPr>
          <p:cNvPr id="4" name="Picture 3">
            <a:extLst>
              <a:ext uri="{FF2B5EF4-FFF2-40B4-BE49-F238E27FC236}">
                <a16:creationId xmlns:a16="http://schemas.microsoft.com/office/drawing/2014/main" id="{4BD1C74B-A9DA-4F61-85E9-8D2F09AB81C3}"/>
              </a:ext>
            </a:extLst>
          </p:cNvPr>
          <p:cNvPicPr>
            <a:picLocks noChangeAspect="1"/>
          </p:cNvPicPr>
          <p:nvPr/>
        </p:nvPicPr>
        <p:blipFill>
          <a:blip r:embed="rId5"/>
          <a:stretch>
            <a:fillRect/>
          </a:stretch>
        </p:blipFill>
        <p:spPr>
          <a:xfrm>
            <a:off x="821769" y="1545716"/>
            <a:ext cx="2061883" cy="709465"/>
          </a:xfrm>
          <a:prstGeom prst="rect">
            <a:avLst/>
          </a:prstGeom>
        </p:spPr>
      </p:pic>
      <p:pic>
        <p:nvPicPr>
          <p:cNvPr id="2" name="Google Shape;322;p19">
            <a:extLst>
              <a:ext uri="{FF2B5EF4-FFF2-40B4-BE49-F238E27FC236}">
                <a16:creationId xmlns:a16="http://schemas.microsoft.com/office/drawing/2014/main" id="{AF728B30-ADB3-4AA7-9CA0-688C1563A4C0}"/>
              </a:ext>
            </a:extLst>
          </p:cNvPr>
          <p:cNvPicPr preferRelativeResize="0"/>
          <p:nvPr/>
        </p:nvPicPr>
        <p:blipFill>
          <a:blip r:embed="rId6"/>
          <a:stretch>
            <a:fillRect/>
          </a:stretch>
        </p:blipFill>
        <p:spPr>
          <a:xfrm>
            <a:off x="3004303" y="2014995"/>
            <a:ext cx="2374521" cy="1511976"/>
          </a:xfrm>
          <a:prstGeom prst="rect">
            <a:avLst/>
          </a:prstGeom>
          <a:noFill/>
        </p:spPr>
      </p:pic>
      <p:sp>
        <p:nvSpPr>
          <p:cNvPr id="10" name="Arrow: Down 9">
            <a:extLst>
              <a:ext uri="{FF2B5EF4-FFF2-40B4-BE49-F238E27FC236}">
                <a16:creationId xmlns:a16="http://schemas.microsoft.com/office/drawing/2014/main" id="{9810AF95-9FD1-4E95-A217-98E9B03041E9}"/>
              </a:ext>
            </a:extLst>
          </p:cNvPr>
          <p:cNvSpPr/>
          <p:nvPr/>
        </p:nvSpPr>
        <p:spPr>
          <a:xfrm>
            <a:off x="1530467" y="2364281"/>
            <a:ext cx="452500" cy="414938"/>
          </a:xfrm>
          <a:prstGeom prst="downArrow">
            <a:avLst>
              <a:gd name="adj1" fmla="val 50000"/>
              <a:gd name="adj2" fmla="val 48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8614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074903-73D9-45BD-8EF7-011D17D6733F}"/>
              </a:ext>
            </a:extLst>
          </p:cNvPr>
          <p:cNvPicPr>
            <a:picLocks noChangeAspect="1"/>
          </p:cNvPicPr>
          <p:nvPr/>
        </p:nvPicPr>
        <p:blipFill>
          <a:blip r:embed="rId3"/>
          <a:stretch>
            <a:fillRect/>
          </a:stretch>
        </p:blipFill>
        <p:spPr>
          <a:xfrm>
            <a:off x="586676" y="368118"/>
            <a:ext cx="4373880" cy="3703536"/>
          </a:xfrm>
          <a:prstGeom prst="rect">
            <a:avLst/>
          </a:prstGeom>
        </p:spPr>
      </p:pic>
      <p:pic>
        <p:nvPicPr>
          <p:cNvPr id="8" name="Picture 7">
            <a:extLst>
              <a:ext uri="{FF2B5EF4-FFF2-40B4-BE49-F238E27FC236}">
                <a16:creationId xmlns:a16="http://schemas.microsoft.com/office/drawing/2014/main" id="{CAF22001-A7F6-41C2-9405-B912DA9D74E7}"/>
              </a:ext>
            </a:extLst>
          </p:cNvPr>
          <p:cNvPicPr>
            <a:picLocks noChangeAspect="1"/>
          </p:cNvPicPr>
          <p:nvPr/>
        </p:nvPicPr>
        <p:blipFill>
          <a:blip r:embed="rId4"/>
          <a:stretch>
            <a:fillRect/>
          </a:stretch>
        </p:blipFill>
        <p:spPr>
          <a:xfrm>
            <a:off x="5356188" y="368118"/>
            <a:ext cx="2202180" cy="3198670"/>
          </a:xfrm>
          <a:prstGeom prst="rect">
            <a:avLst/>
          </a:prstGeom>
        </p:spPr>
      </p:pic>
      <p:pic>
        <p:nvPicPr>
          <p:cNvPr id="10" name="Picture 9">
            <a:extLst>
              <a:ext uri="{FF2B5EF4-FFF2-40B4-BE49-F238E27FC236}">
                <a16:creationId xmlns:a16="http://schemas.microsoft.com/office/drawing/2014/main" id="{A401EE21-C2C3-4998-888B-4E65FDFD3071}"/>
              </a:ext>
            </a:extLst>
          </p:cNvPr>
          <p:cNvPicPr>
            <a:picLocks noChangeAspect="1"/>
          </p:cNvPicPr>
          <p:nvPr/>
        </p:nvPicPr>
        <p:blipFill>
          <a:blip r:embed="rId5"/>
          <a:stretch>
            <a:fillRect/>
          </a:stretch>
        </p:blipFill>
        <p:spPr>
          <a:xfrm>
            <a:off x="2025351" y="3511540"/>
            <a:ext cx="6531973" cy="948798"/>
          </a:xfrm>
          <a:prstGeom prst="rect">
            <a:avLst/>
          </a:prstGeom>
        </p:spPr>
      </p:pic>
      <p:sp>
        <p:nvSpPr>
          <p:cNvPr id="11" name="TextBox 10">
            <a:extLst>
              <a:ext uri="{FF2B5EF4-FFF2-40B4-BE49-F238E27FC236}">
                <a16:creationId xmlns:a16="http://schemas.microsoft.com/office/drawing/2014/main" id="{96353B49-FBF0-4E06-BC84-7DE085970728}"/>
              </a:ext>
            </a:extLst>
          </p:cNvPr>
          <p:cNvSpPr txBox="1"/>
          <p:nvPr/>
        </p:nvSpPr>
        <p:spPr>
          <a:xfrm>
            <a:off x="2773616" y="4529160"/>
            <a:ext cx="4018749" cy="492443"/>
          </a:xfrm>
          <a:prstGeom prst="rect">
            <a:avLst/>
          </a:prstGeom>
          <a:noFill/>
        </p:spPr>
        <p:txBody>
          <a:bodyPr wrap="square" rtlCol="0">
            <a:spAutoFit/>
          </a:bodyPr>
          <a:lstStyle/>
          <a:p>
            <a:r>
              <a:rPr lang="en-US" sz="2600" dirty="0">
                <a:latin typeface="+mj-lt"/>
              </a:rPr>
              <a:t>AMERICANS ON TWITTER</a:t>
            </a:r>
          </a:p>
        </p:txBody>
      </p:sp>
    </p:spTree>
    <p:extLst>
      <p:ext uri="{BB962C8B-B14F-4D97-AF65-F5344CB8AC3E}">
        <p14:creationId xmlns:p14="http://schemas.microsoft.com/office/powerpoint/2010/main" val="133742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1157771-3A4A-4B90-AC33-5C8802EEF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DE0AA98-1C03-442E-B01D-B43AAA67ECB3}"/>
              </a:ext>
            </a:extLst>
          </p:cNvPr>
          <p:cNvSpPr txBox="1"/>
          <p:nvPr/>
        </p:nvSpPr>
        <p:spPr>
          <a:xfrm>
            <a:off x="834800" y="2912805"/>
            <a:ext cx="7464084" cy="10019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4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LINGUISTIC FEATURE EXTRACTION</a:t>
            </a:r>
          </a:p>
        </p:txBody>
      </p:sp>
      <p:sp>
        <p:nvSpPr>
          <p:cNvPr id="20" name="Rounded Rectangle 7">
            <a:extLst>
              <a:ext uri="{FF2B5EF4-FFF2-40B4-BE49-F238E27FC236}">
                <a16:creationId xmlns:a16="http://schemas.microsoft.com/office/drawing/2014/main" id="{13D2377F-3EA9-4348-A5C6-725D9D199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560" y="618365"/>
            <a:ext cx="7320879" cy="2237290"/>
          </a:xfrm>
          <a:prstGeom prst="roundRect">
            <a:avLst>
              <a:gd name="adj" fmla="val 6190"/>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18E796A-CD8A-49A0-8DBD-215FF1BFD210}"/>
              </a:ext>
            </a:extLst>
          </p:cNvPr>
          <p:cNvPicPr>
            <a:picLocks noChangeAspect="1"/>
          </p:cNvPicPr>
          <p:nvPr/>
        </p:nvPicPr>
        <p:blipFill>
          <a:blip r:embed="rId4"/>
          <a:stretch>
            <a:fillRect/>
          </a:stretch>
        </p:blipFill>
        <p:spPr>
          <a:xfrm>
            <a:off x="5842204" y="776890"/>
            <a:ext cx="2110153" cy="1920240"/>
          </a:xfrm>
          <a:prstGeom prst="rect">
            <a:avLst/>
          </a:prstGeom>
        </p:spPr>
      </p:pic>
      <p:pic>
        <p:nvPicPr>
          <p:cNvPr id="4" name="Picture 3">
            <a:extLst>
              <a:ext uri="{FF2B5EF4-FFF2-40B4-BE49-F238E27FC236}">
                <a16:creationId xmlns:a16="http://schemas.microsoft.com/office/drawing/2014/main" id="{591BBD7B-CFC0-4DE1-B16F-D4133902C1B7}"/>
              </a:ext>
            </a:extLst>
          </p:cNvPr>
          <p:cNvPicPr>
            <a:picLocks noChangeAspect="1"/>
          </p:cNvPicPr>
          <p:nvPr/>
        </p:nvPicPr>
        <p:blipFill>
          <a:blip r:embed="rId5"/>
          <a:stretch>
            <a:fillRect/>
          </a:stretch>
        </p:blipFill>
        <p:spPr>
          <a:xfrm>
            <a:off x="1191643" y="1095936"/>
            <a:ext cx="2269290" cy="1282148"/>
          </a:xfrm>
          <a:prstGeom prst="rect">
            <a:avLst/>
          </a:prstGeom>
        </p:spPr>
      </p:pic>
      <p:pic>
        <p:nvPicPr>
          <p:cNvPr id="6" name="Picture 5">
            <a:extLst>
              <a:ext uri="{FF2B5EF4-FFF2-40B4-BE49-F238E27FC236}">
                <a16:creationId xmlns:a16="http://schemas.microsoft.com/office/drawing/2014/main" id="{BB1FD5E8-7D6D-4808-9433-C691CCF3F7EC}"/>
              </a:ext>
            </a:extLst>
          </p:cNvPr>
          <p:cNvPicPr>
            <a:picLocks noChangeAspect="1"/>
          </p:cNvPicPr>
          <p:nvPr/>
        </p:nvPicPr>
        <p:blipFill>
          <a:blip r:embed="rId6"/>
          <a:stretch>
            <a:fillRect/>
          </a:stretch>
        </p:blipFill>
        <p:spPr>
          <a:xfrm>
            <a:off x="3516923" y="1274642"/>
            <a:ext cx="2269290" cy="924735"/>
          </a:xfrm>
          <a:prstGeom prst="rect">
            <a:avLst/>
          </a:prstGeom>
        </p:spPr>
      </p:pic>
    </p:spTree>
    <p:extLst>
      <p:ext uri="{BB962C8B-B14F-4D97-AF65-F5344CB8AC3E}">
        <p14:creationId xmlns:p14="http://schemas.microsoft.com/office/powerpoint/2010/main" val="2081849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4200" y="1180415"/>
            <a:ext cx="0" cy="278267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35CDB5-E543-4CD7-8E03-E649B589A5A6}"/>
              </a:ext>
            </a:extLst>
          </p:cNvPr>
          <p:cNvPicPr/>
          <p:nvPr/>
        </p:nvPicPr>
        <p:blipFill>
          <a:blip r:embed="rId3"/>
          <a:stretch>
            <a:fillRect/>
          </a:stretch>
        </p:blipFill>
        <p:spPr>
          <a:xfrm>
            <a:off x="203743" y="765827"/>
            <a:ext cx="2653008" cy="2676970"/>
          </a:xfrm>
          <a:prstGeom prst="rect">
            <a:avLst/>
          </a:prstGeom>
        </p:spPr>
      </p:pic>
      <p:cxnSp>
        <p:nvCxnSpPr>
          <p:cNvPr id="25"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96940" y="1180415"/>
            <a:ext cx="0" cy="278267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B419E9C-C7DD-4C24-B94C-6A00C5D333DB}"/>
              </a:ext>
            </a:extLst>
          </p:cNvPr>
          <p:cNvSpPr txBox="1"/>
          <p:nvPr/>
        </p:nvSpPr>
        <p:spPr>
          <a:xfrm>
            <a:off x="739081" y="3556535"/>
            <a:ext cx="1582332" cy="369332"/>
          </a:xfrm>
          <a:prstGeom prst="rect">
            <a:avLst/>
          </a:prstGeom>
          <a:noFill/>
        </p:spPr>
        <p:txBody>
          <a:bodyPr wrap="square" rtlCol="0">
            <a:spAutoFit/>
          </a:bodyPr>
          <a:lstStyle/>
          <a:p>
            <a:r>
              <a:rPr lang="en-US" dirty="0"/>
              <a:t>BoW + Tf-IDF</a:t>
            </a:r>
          </a:p>
        </p:txBody>
      </p:sp>
      <p:sp>
        <p:nvSpPr>
          <p:cNvPr id="14" name="TextBox 13">
            <a:extLst>
              <a:ext uri="{FF2B5EF4-FFF2-40B4-BE49-F238E27FC236}">
                <a16:creationId xmlns:a16="http://schemas.microsoft.com/office/drawing/2014/main" id="{A6E86AC1-0295-43CD-9B22-6CB56811FFE8}"/>
              </a:ext>
            </a:extLst>
          </p:cNvPr>
          <p:cNvSpPr txBox="1"/>
          <p:nvPr/>
        </p:nvSpPr>
        <p:spPr>
          <a:xfrm>
            <a:off x="3546724" y="3589242"/>
            <a:ext cx="2125144" cy="646331"/>
          </a:xfrm>
          <a:prstGeom prst="rect">
            <a:avLst/>
          </a:prstGeom>
          <a:noFill/>
        </p:spPr>
        <p:txBody>
          <a:bodyPr wrap="square" rtlCol="0">
            <a:spAutoFit/>
          </a:bodyPr>
          <a:lstStyle/>
          <a:p>
            <a:r>
              <a:rPr lang="en-US" dirty="0"/>
              <a:t>Bag of Ngrams + Tf-IDF</a:t>
            </a:r>
          </a:p>
        </p:txBody>
      </p:sp>
      <p:sp>
        <p:nvSpPr>
          <p:cNvPr id="17" name="TextBox 16">
            <a:extLst>
              <a:ext uri="{FF2B5EF4-FFF2-40B4-BE49-F238E27FC236}">
                <a16:creationId xmlns:a16="http://schemas.microsoft.com/office/drawing/2014/main" id="{A8498F36-8F33-4687-A857-B573B6EC72FD}"/>
              </a:ext>
            </a:extLst>
          </p:cNvPr>
          <p:cNvSpPr txBox="1"/>
          <p:nvPr/>
        </p:nvSpPr>
        <p:spPr>
          <a:xfrm>
            <a:off x="1337583" y="4039605"/>
            <a:ext cx="6507166" cy="80010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6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LOGISTIC R, NAÏVE BAYES EVALUATION</a:t>
            </a:r>
          </a:p>
        </p:txBody>
      </p:sp>
      <p:pic>
        <p:nvPicPr>
          <p:cNvPr id="6" name="Picture 5">
            <a:extLst>
              <a:ext uri="{FF2B5EF4-FFF2-40B4-BE49-F238E27FC236}">
                <a16:creationId xmlns:a16="http://schemas.microsoft.com/office/drawing/2014/main" id="{47B8EED7-5B23-4894-89BE-731D019D2773}"/>
              </a:ext>
            </a:extLst>
          </p:cNvPr>
          <p:cNvPicPr>
            <a:picLocks noChangeAspect="1"/>
          </p:cNvPicPr>
          <p:nvPr/>
        </p:nvPicPr>
        <p:blipFill>
          <a:blip r:embed="rId4"/>
          <a:stretch>
            <a:fillRect/>
          </a:stretch>
        </p:blipFill>
        <p:spPr>
          <a:xfrm>
            <a:off x="3292101" y="765827"/>
            <a:ext cx="2598129" cy="2654266"/>
          </a:xfrm>
          <a:prstGeom prst="rect">
            <a:avLst/>
          </a:prstGeom>
        </p:spPr>
      </p:pic>
      <p:pic>
        <p:nvPicPr>
          <p:cNvPr id="8" name="Picture 7">
            <a:extLst>
              <a:ext uri="{FF2B5EF4-FFF2-40B4-BE49-F238E27FC236}">
                <a16:creationId xmlns:a16="http://schemas.microsoft.com/office/drawing/2014/main" id="{834F2AA4-5436-48E0-8C94-98AB4F7E3F7E}"/>
              </a:ext>
            </a:extLst>
          </p:cNvPr>
          <p:cNvPicPr>
            <a:picLocks noChangeAspect="1"/>
          </p:cNvPicPr>
          <p:nvPr/>
        </p:nvPicPr>
        <p:blipFill>
          <a:blip r:embed="rId5"/>
          <a:stretch>
            <a:fillRect/>
          </a:stretch>
        </p:blipFill>
        <p:spPr>
          <a:xfrm>
            <a:off x="6173673" y="765825"/>
            <a:ext cx="2739542" cy="2654264"/>
          </a:xfrm>
          <a:prstGeom prst="rect">
            <a:avLst/>
          </a:prstGeom>
        </p:spPr>
      </p:pic>
      <p:sp>
        <p:nvSpPr>
          <p:cNvPr id="23" name="TextBox 22">
            <a:extLst>
              <a:ext uri="{FF2B5EF4-FFF2-40B4-BE49-F238E27FC236}">
                <a16:creationId xmlns:a16="http://schemas.microsoft.com/office/drawing/2014/main" id="{31E382BB-8DCD-4FC1-B01B-AB25F7D09C82}"/>
              </a:ext>
            </a:extLst>
          </p:cNvPr>
          <p:cNvSpPr txBox="1"/>
          <p:nvPr/>
        </p:nvSpPr>
        <p:spPr>
          <a:xfrm>
            <a:off x="6480872" y="3589241"/>
            <a:ext cx="2125144" cy="646331"/>
          </a:xfrm>
          <a:prstGeom prst="rect">
            <a:avLst/>
          </a:prstGeom>
          <a:noFill/>
        </p:spPr>
        <p:txBody>
          <a:bodyPr wrap="square" rtlCol="0">
            <a:spAutoFit/>
          </a:bodyPr>
          <a:lstStyle/>
          <a:p>
            <a:r>
              <a:rPr lang="en-US" dirty="0"/>
              <a:t>Model performance</a:t>
            </a:r>
          </a:p>
        </p:txBody>
      </p:sp>
      <p:sp>
        <p:nvSpPr>
          <p:cNvPr id="2" name="TextBox 1">
            <a:extLst>
              <a:ext uri="{FF2B5EF4-FFF2-40B4-BE49-F238E27FC236}">
                <a16:creationId xmlns:a16="http://schemas.microsoft.com/office/drawing/2014/main" id="{199C04CD-708A-4E77-898E-3C296C2EACFE}"/>
              </a:ext>
            </a:extLst>
          </p:cNvPr>
          <p:cNvSpPr txBox="1"/>
          <p:nvPr/>
        </p:nvSpPr>
        <p:spPr>
          <a:xfrm>
            <a:off x="6800050" y="2725485"/>
            <a:ext cx="615042" cy="369332"/>
          </a:xfrm>
          <a:prstGeom prst="rect">
            <a:avLst/>
          </a:prstGeom>
          <a:noFill/>
        </p:spPr>
        <p:txBody>
          <a:bodyPr wrap="square" rtlCol="0">
            <a:spAutoFit/>
          </a:bodyPr>
          <a:lstStyle/>
          <a:p>
            <a:r>
              <a:rPr lang="en-US" dirty="0">
                <a:solidFill>
                  <a:schemeClr val="bg1"/>
                </a:solidFill>
              </a:rPr>
              <a:t>76%</a:t>
            </a:r>
          </a:p>
        </p:txBody>
      </p:sp>
      <p:sp>
        <p:nvSpPr>
          <p:cNvPr id="12" name="TextBox 11">
            <a:extLst>
              <a:ext uri="{FF2B5EF4-FFF2-40B4-BE49-F238E27FC236}">
                <a16:creationId xmlns:a16="http://schemas.microsoft.com/office/drawing/2014/main" id="{39D1AEA7-BC53-4D93-AA16-CDD70EAF7AF9}"/>
              </a:ext>
            </a:extLst>
          </p:cNvPr>
          <p:cNvSpPr txBox="1"/>
          <p:nvPr/>
        </p:nvSpPr>
        <p:spPr>
          <a:xfrm>
            <a:off x="6800050" y="1612679"/>
            <a:ext cx="615042" cy="369332"/>
          </a:xfrm>
          <a:prstGeom prst="rect">
            <a:avLst/>
          </a:prstGeom>
          <a:noFill/>
        </p:spPr>
        <p:txBody>
          <a:bodyPr wrap="square" rtlCol="0">
            <a:spAutoFit/>
          </a:bodyPr>
          <a:lstStyle/>
          <a:p>
            <a:r>
              <a:rPr lang="en-US" dirty="0">
                <a:solidFill>
                  <a:schemeClr val="bg1"/>
                </a:solidFill>
              </a:rPr>
              <a:t>86%</a:t>
            </a:r>
          </a:p>
        </p:txBody>
      </p:sp>
    </p:spTree>
    <p:extLst>
      <p:ext uri="{BB962C8B-B14F-4D97-AF65-F5344CB8AC3E}">
        <p14:creationId xmlns:p14="http://schemas.microsoft.com/office/powerpoint/2010/main" val="768336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FC7702E-2B31-4E24-84F4-4F8B0E072FBA}"/>
              </a:ext>
            </a:extLst>
          </p:cNvPr>
          <p:cNvPicPr>
            <a:picLocks noChangeAspect="1"/>
          </p:cNvPicPr>
          <p:nvPr/>
        </p:nvPicPr>
        <p:blipFill rotWithShape="1">
          <a:blip r:embed="rId3"/>
          <a:srcRect t="5662" b="15748"/>
          <a:stretch/>
        </p:blipFill>
        <p:spPr>
          <a:xfrm>
            <a:off x="3149551" y="742600"/>
            <a:ext cx="2743200" cy="1988820"/>
          </a:xfrm>
          <a:custGeom>
            <a:avLst/>
            <a:gdLst/>
            <a:ahLst/>
            <a:cxnLst/>
            <a:rect l="l" t="t" r="r" b="b"/>
            <a:pathLst>
              <a:path w="3657600" h="2651760">
                <a:moveTo>
                  <a:pt x="100793" y="0"/>
                </a:moveTo>
                <a:lnTo>
                  <a:pt x="3657600" y="0"/>
                </a:lnTo>
                <a:lnTo>
                  <a:pt x="3657600" y="2651760"/>
                </a:lnTo>
                <a:lnTo>
                  <a:pt x="100793" y="2651760"/>
                </a:lnTo>
                <a:cubicBezTo>
                  <a:pt x="45127" y="2651760"/>
                  <a:pt x="0" y="2606633"/>
                  <a:pt x="0" y="2550967"/>
                </a:cubicBezTo>
                <a:lnTo>
                  <a:pt x="0" y="100793"/>
                </a:lnTo>
                <a:cubicBezTo>
                  <a:pt x="0" y="45127"/>
                  <a:pt x="45127" y="0"/>
                  <a:pt x="100793" y="0"/>
                </a:cubicBezTo>
                <a:close/>
              </a:path>
            </a:pathLst>
          </a:custGeom>
        </p:spPr>
      </p:pic>
      <p:pic>
        <p:nvPicPr>
          <p:cNvPr id="3" name="Picture 2" descr="Graphical user interface&#10;&#10;Description automatically generated">
            <a:extLst>
              <a:ext uri="{FF2B5EF4-FFF2-40B4-BE49-F238E27FC236}">
                <a16:creationId xmlns:a16="http://schemas.microsoft.com/office/drawing/2014/main" id="{F9BFFC5B-555E-4408-840F-D5E4FDF4C172}"/>
              </a:ext>
            </a:extLst>
          </p:cNvPr>
          <p:cNvPicPr>
            <a:picLocks noChangeAspect="1"/>
          </p:cNvPicPr>
          <p:nvPr/>
        </p:nvPicPr>
        <p:blipFill rotWithShape="1">
          <a:blip r:embed="rId4"/>
          <a:srcRect t="5074" r="4" b="18788"/>
          <a:stretch/>
        </p:blipFill>
        <p:spPr>
          <a:xfrm>
            <a:off x="5994450" y="742600"/>
            <a:ext cx="2742296" cy="1988820"/>
          </a:xfrm>
          <a:custGeom>
            <a:avLst/>
            <a:gdLst/>
            <a:ahLst/>
            <a:cxnLst/>
            <a:rect l="l" t="t" r="r" b="b"/>
            <a:pathLst>
              <a:path w="3656395" h="2651760">
                <a:moveTo>
                  <a:pt x="0" y="0"/>
                </a:moveTo>
                <a:lnTo>
                  <a:pt x="3555602" y="0"/>
                </a:lnTo>
                <a:cubicBezTo>
                  <a:pt x="3611268" y="0"/>
                  <a:pt x="3656395" y="45127"/>
                  <a:pt x="3656395" y="100793"/>
                </a:cubicBezTo>
                <a:lnTo>
                  <a:pt x="3656395" y="2550967"/>
                </a:lnTo>
                <a:cubicBezTo>
                  <a:pt x="3656395" y="2606633"/>
                  <a:pt x="3611268" y="2651760"/>
                  <a:pt x="3555602" y="2651760"/>
                </a:cubicBezTo>
                <a:lnTo>
                  <a:pt x="0" y="2651760"/>
                </a:lnTo>
                <a:close/>
              </a:path>
            </a:pathLst>
          </a:custGeom>
        </p:spPr>
      </p:pic>
      <p:sp>
        <p:nvSpPr>
          <p:cNvPr id="4" name="TextBox 3">
            <a:extLst>
              <a:ext uri="{FF2B5EF4-FFF2-40B4-BE49-F238E27FC236}">
                <a16:creationId xmlns:a16="http://schemas.microsoft.com/office/drawing/2014/main" id="{328FDC9E-8F1F-4798-A635-26194EBFC852}"/>
              </a:ext>
            </a:extLst>
          </p:cNvPr>
          <p:cNvSpPr txBox="1"/>
          <p:nvPr/>
        </p:nvSpPr>
        <p:spPr>
          <a:xfrm>
            <a:off x="1525886" y="3935156"/>
            <a:ext cx="6507166" cy="1001970"/>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30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TIME SERIES EVALUATION OF TRENDS IN MISINFORMATION, REAL NEWS</a:t>
            </a:r>
          </a:p>
        </p:txBody>
      </p:sp>
      <p:sp>
        <p:nvSpPr>
          <p:cNvPr id="7" name="TextBox 6">
            <a:extLst>
              <a:ext uri="{FF2B5EF4-FFF2-40B4-BE49-F238E27FC236}">
                <a16:creationId xmlns:a16="http://schemas.microsoft.com/office/drawing/2014/main" id="{7A4BC3C1-A7C8-4C43-811A-24A31A4183A9}"/>
              </a:ext>
            </a:extLst>
          </p:cNvPr>
          <p:cNvSpPr txBox="1"/>
          <p:nvPr/>
        </p:nvSpPr>
        <p:spPr>
          <a:xfrm>
            <a:off x="407254" y="206374"/>
            <a:ext cx="2640598" cy="3970318"/>
          </a:xfrm>
          <a:prstGeom prst="rect">
            <a:avLst/>
          </a:prstGeom>
          <a:noFill/>
        </p:spPr>
        <p:txBody>
          <a:bodyPr wrap="square" rtlCol="0">
            <a:spAutoFit/>
          </a:bodyPr>
          <a:lstStyle/>
          <a:p>
            <a:r>
              <a:rPr lang="en-US" dirty="0">
                <a:latin typeface="Times New Roman" panose="02020603050405020304" pitchFamily="18" charset="0"/>
                <a:ea typeface="SimSun" panose="02010600030101010101" pitchFamily="2" charset="-122"/>
              </a:rPr>
              <a:t>M</a:t>
            </a:r>
            <a:r>
              <a:rPr lang="en-US" sz="1800" dirty="0">
                <a:effectLst/>
                <a:latin typeface="Times New Roman" panose="02020603050405020304" pitchFamily="18" charset="0"/>
                <a:ea typeface="SimSun" panose="02010600030101010101" pitchFamily="2" charset="-122"/>
              </a:rPr>
              <a:t>isinformation 65-71% </a:t>
            </a:r>
          </a:p>
          <a:p>
            <a:r>
              <a:rPr lang="en-US" dirty="0">
                <a:latin typeface="Times New Roman" panose="02020603050405020304" pitchFamily="18" charset="0"/>
                <a:ea typeface="SimSun" panose="02010600030101010101" pitchFamily="2" charset="-122"/>
              </a:rPr>
              <a:t>R</a:t>
            </a:r>
            <a:r>
              <a:rPr lang="en-US" sz="1800" dirty="0">
                <a:effectLst/>
                <a:latin typeface="Times New Roman" panose="02020603050405020304" pitchFamily="18" charset="0"/>
                <a:ea typeface="SimSun" panose="02010600030101010101" pitchFamily="2" charset="-122"/>
              </a:rPr>
              <a:t>eal news 30-35%</a:t>
            </a:r>
          </a:p>
          <a:p>
            <a:endParaRPr lang="en-US" dirty="0">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Joe Biden referencing tweets have 6% higher real news, 5%  lower misinformation circulation</a:t>
            </a:r>
          </a:p>
          <a:p>
            <a:endParaRPr lang="en-US" dirty="0">
              <a:latin typeface="Times New Roman" panose="02020603050405020304" pitchFamily="18" charset="0"/>
              <a:ea typeface="SimSun" panose="02010600030101010101" pitchFamily="2" charset="-122"/>
            </a:endParaRPr>
          </a:p>
          <a:p>
            <a:r>
              <a:rPr lang="en-US" dirty="0">
                <a:latin typeface="Times New Roman" panose="02020603050405020304" pitchFamily="18" charset="0"/>
                <a:ea typeface="SimSun" panose="02010600030101010101" pitchFamily="2" charset="-122"/>
              </a:rPr>
              <a:t>Elections vs Other times</a:t>
            </a:r>
          </a:p>
          <a:p>
            <a:r>
              <a:rPr lang="en-US" dirty="0">
                <a:latin typeface="Times New Roman" panose="02020603050405020304" pitchFamily="18" charset="0"/>
                <a:ea typeface="SimSun" panose="02010600030101010101" pitchFamily="2" charset="-122"/>
              </a:rPr>
              <a:t>8-14% higher misinformation circulation</a:t>
            </a:r>
          </a:p>
          <a:p>
            <a:endParaRPr lang="en-US" dirty="0">
              <a:latin typeface="Times New Roman" panose="02020603050405020304" pitchFamily="18" charset="0"/>
              <a:ea typeface="SimSun" panose="02010600030101010101" pitchFamily="2" charset="-122"/>
            </a:endParaRPr>
          </a:p>
          <a:p>
            <a:r>
              <a:rPr lang="en-US" dirty="0">
                <a:latin typeface="Times New Roman" panose="02020603050405020304" pitchFamily="18" charset="0"/>
                <a:ea typeface="SimSun" panose="02010600030101010101" pitchFamily="2" charset="-122"/>
              </a:rPr>
              <a:t>7-12% lower real news circulation</a:t>
            </a:r>
            <a:endParaRPr lang="en-US" dirty="0"/>
          </a:p>
        </p:txBody>
      </p:sp>
      <p:pic>
        <p:nvPicPr>
          <p:cNvPr id="6" name="Picture 5">
            <a:extLst>
              <a:ext uri="{FF2B5EF4-FFF2-40B4-BE49-F238E27FC236}">
                <a16:creationId xmlns:a16="http://schemas.microsoft.com/office/drawing/2014/main" id="{0299A0CE-E4E8-4EBD-A117-F46A81257A95}"/>
              </a:ext>
            </a:extLst>
          </p:cNvPr>
          <p:cNvPicPr>
            <a:picLocks noChangeAspect="1"/>
          </p:cNvPicPr>
          <p:nvPr/>
        </p:nvPicPr>
        <p:blipFill>
          <a:blip r:embed="rId5"/>
          <a:stretch>
            <a:fillRect/>
          </a:stretch>
        </p:blipFill>
        <p:spPr>
          <a:xfrm>
            <a:off x="4686380" y="2840515"/>
            <a:ext cx="2616139" cy="1163797"/>
          </a:xfrm>
          <a:prstGeom prst="rect">
            <a:avLst/>
          </a:prstGeom>
        </p:spPr>
      </p:pic>
    </p:spTree>
    <p:extLst>
      <p:ext uri="{BB962C8B-B14F-4D97-AF65-F5344CB8AC3E}">
        <p14:creationId xmlns:p14="http://schemas.microsoft.com/office/powerpoint/2010/main" val="590653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84D0BF-5EE6-4901-AC2A-49FEE1DD3991}"/>
              </a:ext>
            </a:extLst>
          </p:cNvPr>
          <p:cNvSpPr txBox="1"/>
          <p:nvPr/>
        </p:nvSpPr>
        <p:spPr>
          <a:xfrm>
            <a:off x="835818" y="635794"/>
            <a:ext cx="4612882" cy="2400300"/>
          </a:xfrm>
          <a:prstGeom prst="rect">
            <a:avLst/>
          </a:prstGeom>
        </p:spPr>
        <p:txBody>
          <a:bodyPr vert="horz" lIns="91440" tIns="45720" rIns="91440" bIns="45720" rtlCol="0" anchor="b">
            <a:normAutofit/>
          </a:bodyPr>
          <a:lstStyle/>
          <a:p>
            <a:pPr algn="ctr">
              <a:spcBef>
                <a:spcPct val="0"/>
              </a:spcBef>
              <a:spcAft>
                <a:spcPts val="600"/>
              </a:spcAft>
            </a:pPr>
            <a:r>
              <a:rPr lang="en-US" sz="48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Thank You</a:t>
            </a:r>
          </a:p>
        </p:txBody>
      </p:sp>
      <p:pic>
        <p:nvPicPr>
          <p:cNvPr id="6" name="Graphic 5" descr="Handshake">
            <a:extLst>
              <a:ext uri="{FF2B5EF4-FFF2-40B4-BE49-F238E27FC236}">
                <a16:creationId xmlns:a16="http://schemas.microsoft.com/office/drawing/2014/main" id="{39CE5901-35F0-468B-BBE6-B75DDE5F4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9348" y="1323250"/>
            <a:ext cx="2562666" cy="256266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0604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E8F641-FDFA-4EC3-B033-E1E145E6C63D}"/>
              </a:ext>
            </a:extLst>
          </p:cNvPr>
          <p:cNvSpPr txBox="1"/>
          <p:nvPr/>
        </p:nvSpPr>
        <p:spPr>
          <a:xfrm>
            <a:off x="1313259" y="2912805"/>
            <a:ext cx="6507166" cy="10019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19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As People seek information that reinforce their beliefs, ECHO CHAMBERS are created</a:t>
            </a:r>
          </a:p>
        </p:txBody>
      </p:sp>
      <p:sp>
        <p:nvSpPr>
          <p:cNvPr id="21" name="Rounded Rectangle 7">
            <a:extLst>
              <a:ext uri="{FF2B5EF4-FFF2-40B4-BE49-F238E27FC236}">
                <a16:creationId xmlns:a16="http://schemas.microsoft.com/office/drawing/2014/main" id="{13D2377F-3EA9-4348-A5C6-725D9D199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2730" y="618365"/>
            <a:ext cx="5858539" cy="2237290"/>
          </a:xfrm>
          <a:prstGeom prst="roundRect">
            <a:avLst>
              <a:gd name="adj" fmla="val 5238"/>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6C9CD56-E7F8-4EAB-B3FB-43848A71C945}"/>
              </a:ext>
            </a:extLst>
          </p:cNvPr>
          <p:cNvPicPr>
            <a:picLocks noChangeAspect="1"/>
          </p:cNvPicPr>
          <p:nvPr/>
        </p:nvPicPr>
        <p:blipFill rotWithShape="1">
          <a:blip r:embed="rId4"/>
          <a:srcRect l="9996" r="10008" b="6"/>
          <a:stretch/>
        </p:blipFill>
        <p:spPr>
          <a:xfrm>
            <a:off x="1767078" y="742600"/>
            <a:ext cx="2743200" cy="1988820"/>
          </a:xfrm>
          <a:custGeom>
            <a:avLst/>
            <a:gdLst/>
            <a:ahLst/>
            <a:cxnLst/>
            <a:rect l="l" t="t" r="r" b="b"/>
            <a:pathLst>
              <a:path w="3657600" h="2651760">
                <a:moveTo>
                  <a:pt x="100793" y="0"/>
                </a:moveTo>
                <a:lnTo>
                  <a:pt x="3657600" y="0"/>
                </a:lnTo>
                <a:lnTo>
                  <a:pt x="3657600" y="2651760"/>
                </a:lnTo>
                <a:lnTo>
                  <a:pt x="100793" y="2651760"/>
                </a:lnTo>
                <a:cubicBezTo>
                  <a:pt x="45127" y="2651760"/>
                  <a:pt x="0" y="2606633"/>
                  <a:pt x="0" y="2550967"/>
                </a:cubicBezTo>
                <a:lnTo>
                  <a:pt x="0" y="100793"/>
                </a:lnTo>
                <a:cubicBezTo>
                  <a:pt x="0" y="45127"/>
                  <a:pt x="45127" y="0"/>
                  <a:pt x="100793" y="0"/>
                </a:cubicBezTo>
                <a:close/>
              </a:path>
            </a:pathLst>
          </a:custGeom>
        </p:spPr>
      </p:pic>
      <p:pic>
        <p:nvPicPr>
          <p:cNvPr id="11" name="Picture 10">
            <a:extLst>
              <a:ext uri="{FF2B5EF4-FFF2-40B4-BE49-F238E27FC236}">
                <a16:creationId xmlns:a16="http://schemas.microsoft.com/office/drawing/2014/main" id="{42E73699-9BAB-4E02-870A-31257E7E559A}"/>
              </a:ext>
            </a:extLst>
          </p:cNvPr>
          <p:cNvPicPr>
            <a:picLocks noChangeAspect="1"/>
          </p:cNvPicPr>
          <p:nvPr/>
        </p:nvPicPr>
        <p:blipFill rotWithShape="1">
          <a:blip r:embed="rId5"/>
          <a:srcRect r="-6" b="22205"/>
          <a:stretch/>
        </p:blipFill>
        <p:spPr>
          <a:xfrm>
            <a:off x="4629468" y="742600"/>
            <a:ext cx="2742296" cy="1988820"/>
          </a:xfrm>
          <a:custGeom>
            <a:avLst/>
            <a:gdLst/>
            <a:ahLst/>
            <a:cxnLst/>
            <a:rect l="l" t="t" r="r" b="b"/>
            <a:pathLst>
              <a:path w="3656395" h="2651760">
                <a:moveTo>
                  <a:pt x="0" y="0"/>
                </a:moveTo>
                <a:lnTo>
                  <a:pt x="3555602" y="0"/>
                </a:lnTo>
                <a:cubicBezTo>
                  <a:pt x="3611268" y="0"/>
                  <a:pt x="3656395" y="45127"/>
                  <a:pt x="3656395" y="100793"/>
                </a:cubicBezTo>
                <a:lnTo>
                  <a:pt x="3656395" y="2550967"/>
                </a:lnTo>
                <a:cubicBezTo>
                  <a:pt x="3656395" y="2606633"/>
                  <a:pt x="3611268" y="2651760"/>
                  <a:pt x="3555602" y="2651760"/>
                </a:cubicBezTo>
                <a:lnTo>
                  <a:pt x="0" y="2651760"/>
                </a:lnTo>
                <a:close/>
              </a:path>
            </a:pathLst>
          </a:custGeom>
        </p:spPr>
      </p:pic>
    </p:spTree>
    <p:extLst>
      <p:ext uri="{BB962C8B-B14F-4D97-AF65-F5344CB8AC3E}">
        <p14:creationId xmlns:p14="http://schemas.microsoft.com/office/powerpoint/2010/main" val="45257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10A1EB3-C927-4536-9880-11F77B7E0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B5B3964-49D5-42EA-A09E-0695E0717935}"/>
              </a:ext>
            </a:extLst>
          </p:cNvPr>
          <p:cNvSpPr txBox="1"/>
          <p:nvPr/>
        </p:nvSpPr>
        <p:spPr>
          <a:xfrm>
            <a:off x="1028019" y="3383860"/>
            <a:ext cx="7080026" cy="84769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0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POST 2016 SEVERAL MISINFORMATION INVESTIGATIONS INVOLVING FBI AND US CONGRESS </a:t>
            </a:r>
          </a:p>
        </p:txBody>
      </p:sp>
      <p:pic>
        <p:nvPicPr>
          <p:cNvPr id="39" name="Picture 38">
            <a:extLst>
              <a:ext uri="{FF2B5EF4-FFF2-40B4-BE49-F238E27FC236}">
                <a16:creationId xmlns:a16="http://schemas.microsoft.com/office/drawing/2014/main" id="{D8C67178-C15E-489D-8DDF-CB1BD41947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06695" y="410855"/>
            <a:ext cx="8313783" cy="2862604"/>
          </a:xfrm>
          <a:prstGeom prst="rect">
            <a:avLst/>
          </a:prstGeom>
          <a:solidFill>
            <a:schemeClr val="bg2"/>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3" name="Picture 2" descr="Graphical user interface, text, application&#10;&#10;Description automatically generated">
            <a:extLst>
              <a:ext uri="{FF2B5EF4-FFF2-40B4-BE49-F238E27FC236}">
                <a16:creationId xmlns:a16="http://schemas.microsoft.com/office/drawing/2014/main" id="{6BC16BE7-E69E-47A1-B1EC-7F2D19E8CF5A}"/>
              </a:ext>
            </a:extLst>
          </p:cNvPr>
          <p:cNvPicPr>
            <a:picLocks noChangeAspect="1"/>
          </p:cNvPicPr>
          <p:nvPr/>
        </p:nvPicPr>
        <p:blipFill>
          <a:blip r:embed="rId5"/>
          <a:stretch>
            <a:fillRect/>
          </a:stretch>
        </p:blipFill>
        <p:spPr>
          <a:xfrm>
            <a:off x="525036" y="1604230"/>
            <a:ext cx="1945194" cy="486298"/>
          </a:xfrm>
          <a:prstGeom prst="rect">
            <a:avLst/>
          </a:prstGeom>
        </p:spPr>
      </p:pic>
      <p:pic>
        <p:nvPicPr>
          <p:cNvPr id="11" name="Picture 10" descr="Table&#10;&#10;Description automatically generated">
            <a:extLst>
              <a:ext uri="{FF2B5EF4-FFF2-40B4-BE49-F238E27FC236}">
                <a16:creationId xmlns:a16="http://schemas.microsoft.com/office/drawing/2014/main" id="{8A0F2F50-16A4-41E4-9355-AB7C00CEE84E}"/>
              </a:ext>
            </a:extLst>
          </p:cNvPr>
          <p:cNvPicPr>
            <a:picLocks noChangeAspect="1"/>
          </p:cNvPicPr>
          <p:nvPr/>
        </p:nvPicPr>
        <p:blipFill>
          <a:blip r:embed="rId6"/>
          <a:stretch>
            <a:fillRect/>
          </a:stretch>
        </p:blipFill>
        <p:spPr>
          <a:xfrm>
            <a:off x="2572123" y="1188900"/>
            <a:ext cx="1943840" cy="1316951"/>
          </a:xfrm>
          <a:prstGeom prst="rect">
            <a:avLst/>
          </a:prstGeom>
        </p:spPr>
      </p:pic>
      <p:pic>
        <p:nvPicPr>
          <p:cNvPr id="9" name="Picture 8" descr="Text&#10;&#10;Description automatically generated">
            <a:extLst>
              <a:ext uri="{FF2B5EF4-FFF2-40B4-BE49-F238E27FC236}">
                <a16:creationId xmlns:a16="http://schemas.microsoft.com/office/drawing/2014/main" id="{5AD9F2E8-63F3-4272-8DA9-C7D0CE849CC1}"/>
              </a:ext>
            </a:extLst>
          </p:cNvPr>
          <p:cNvPicPr>
            <a:picLocks noChangeAspect="1"/>
          </p:cNvPicPr>
          <p:nvPr/>
        </p:nvPicPr>
        <p:blipFill>
          <a:blip r:embed="rId7"/>
          <a:stretch>
            <a:fillRect/>
          </a:stretch>
        </p:blipFill>
        <p:spPr>
          <a:xfrm>
            <a:off x="4617855" y="1460818"/>
            <a:ext cx="1944954" cy="773118"/>
          </a:xfrm>
          <a:prstGeom prst="rect">
            <a:avLst/>
          </a:prstGeom>
        </p:spPr>
      </p:pic>
      <p:pic>
        <p:nvPicPr>
          <p:cNvPr id="7" name="Picture 6">
            <a:extLst>
              <a:ext uri="{FF2B5EF4-FFF2-40B4-BE49-F238E27FC236}">
                <a16:creationId xmlns:a16="http://schemas.microsoft.com/office/drawing/2014/main" id="{AE0EB13C-445C-43F6-B070-35837FFE3BB4}"/>
              </a:ext>
            </a:extLst>
          </p:cNvPr>
          <p:cNvPicPr>
            <a:picLocks noChangeAspect="1"/>
          </p:cNvPicPr>
          <p:nvPr/>
        </p:nvPicPr>
        <p:blipFill>
          <a:blip r:embed="rId8"/>
          <a:stretch>
            <a:fillRect/>
          </a:stretch>
        </p:blipFill>
        <p:spPr>
          <a:xfrm>
            <a:off x="6664702" y="1713475"/>
            <a:ext cx="1947672" cy="267804"/>
          </a:xfrm>
          <a:prstGeom prst="rect">
            <a:avLst/>
          </a:prstGeom>
        </p:spPr>
      </p:pic>
    </p:spTree>
    <p:extLst>
      <p:ext uri="{BB962C8B-B14F-4D97-AF65-F5344CB8AC3E}">
        <p14:creationId xmlns:p14="http://schemas.microsoft.com/office/powerpoint/2010/main" val="108467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8A6D44-40B1-4808-BCD8-910AD5ADF531}"/>
              </a:ext>
            </a:extLst>
          </p:cNvPr>
          <p:cNvSpPr txBox="1"/>
          <p:nvPr/>
        </p:nvSpPr>
        <p:spPr>
          <a:xfrm>
            <a:off x="1313259" y="3272453"/>
            <a:ext cx="6507166" cy="80010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3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AUTOMATIC MISINFORMATION DETECTION SYSTEM</a:t>
            </a:r>
          </a:p>
        </p:txBody>
      </p:sp>
      <p:pic>
        <p:nvPicPr>
          <p:cNvPr id="6" name="Graphic 5" descr="Warning">
            <a:extLst>
              <a:ext uri="{FF2B5EF4-FFF2-40B4-BE49-F238E27FC236}">
                <a16:creationId xmlns:a16="http://schemas.microsoft.com/office/drawing/2014/main" id="{60591302-6566-443A-822A-FBE7C13D1F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9240" y="480060"/>
            <a:ext cx="2702052" cy="270205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9343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FD6366-59D9-4947-A775-4DCF2D44142B}"/>
              </a:ext>
            </a:extLst>
          </p:cNvPr>
          <p:cNvPicPr>
            <a:picLocks noChangeAspect="1"/>
          </p:cNvPicPr>
          <p:nvPr/>
        </p:nvPicPr>
        <p:blipFill>
          <a:blip r:embed="rId3"/>
          <a:stretch>
            <a:fillRect/>
          </a:stretch>
        </p:blipFill>
        <p:spPr>
          <a:xfrm>
            <a:off x="3438754" y="894721"/>
            <a:ext cx="5108379" cy="1506398"/>
          </a:xfrm>
          <a:prstGeom prst="rect">
            <a:avLst/>
          </a:prstGeom>
        </p:spPr>
      </p:pic>
      <p:sp>
        <p:nvSpPr>
          <p:cNvPr id="7" name="TextBox 6">
            <a:extLst>
              <a:ext uri="{FF2B5EF4-FFF2-40B4-BE49-F238E27FC236}">
                <a16:creationId xmlns:a16="http://schemas.microsoft.com/office/drawing/2014/main" id="{607F3C07-07EF-444C-A0B1-A9D07C496B8E}"/>
              </a:ext>
            </a:extLst>
          </p:cNvPr>
          <p:cNvSpPr txBox="1"/>
          <p:nvPr/>
        </p:nvSpPr>
        <p:spPr>
          <a:xfrm>
            <a:off x="685800" y="2742381"/>
            <a:ext cx="7772400" cy="1200329"/>
          </a:xfrm>
          <a:prstGeom prst="rect">
            <a:avLst/>
          </a:prstGeom>
          <a:noFill/>
        </p:spPr>
        <p:txBody>
          <a:bodyPr wrap="square">
            <a:spAutoFit/>
          </a:bodyPr>
          <a:lstStyle/>
          <a:p>
            <a:r>
              <a:rPr lang="en-US" dirty="0">
                <a:latin typeface="Times New Roman" panose="02020603050405020304" pitchFamily="18" charset="0"/>
                <a:ea typeface="SimSun" panose="02010600030101010101" pitchFamily="2" charset="-122"/>
                <a:hlinkClick r:id="rId4"/>
              </a:rPr>
              <a:t>Veronica Perez-Rosas, Bennett Kleinberg, Alexandra Lefevre, Rada Mihalcea,  “Automatic Detection of Fake News”, Proceedings of the International Conference on Computational Linguistics (COLING 2018), New Mexico, NM, August 2018</a:t>
            </a:r>
            <a:endParaRPr lang="en-US" dirty="0"/>
          </a:p>
        </p:txBody>
      </p:sp>
      <p:sp>
        <p:nvSpPr>
          <p:cNvPr id="8" name="TextBox 7">
            <a:extLst>
              <a:ext uri="{FF2B5EF4-FFF2-40B4-BE49-F238E27FC236}">
                <a16:creationId xmlns:a16="http://schemas.microsoft.com/office/drawing/2014/main" id="{CF5860D7-E28C-4509-8ADE-6D3BA7B4D626}"/>
              </a:ext>
            </a:extLst>
          </p:cNvPr>
          <p:cNvSpPr txBox="1"/>
          <p:nvPr/>
        </p:nvSpPr>
        <p:spPr>
          <a:xfrm>
            <a:off x="1158307" y="4014075"/>
            <a:ext cx="6956031" cy="892552"/>
          </a:xfrm>
          <a:prstGeom prst="rect">
            <a:avLst/>
          </a:prstGeom>
          <a:noFill/>
        </p:spPr>
        <p:txBody>
          <a:bodyPr wrap="square" rtlCol="0">
            <a:spAutoFit/>
          </a:bodyPr>
          <a:lstStyle/>
          <a:p>
            <a:r>
              <a:rPr lang="en-US" sz="2600" dirty="0"/>
              <a:t>RELATED WORK - AUTOMATIC DETECTION OF FAKE NEWS (76% accuracy)</a:t>
            </a:r>
          </a:p>
        </p:txBody>
      </p:sp>
      <p:pic>
        <p:nvPicPr>
          <p:cNvPr id="5" name="Picture 4">
            <a:extLst>
              <a:ext uri="{FF2B5EF4-FFF2-40B4-BE49-F238E27FC236}">
                <a16:creationId xmlns:a16="http://schemas.microsoft.com/office/drawing/2014/main" id="{9881AB7B-1274-4B37-BE8D-7D056BD5E3E5}"/>
              </a:ext>
            </a:extLst>
          </p:cNvPr>
          <p:cNvPicPr>
            <a:picLocks noChangeAspect="1"/>
          </p:cNvPicPr>
          <p:nvPr/>
        </p:nvPicPr>
        <p:blipFill>
          <a:blip r:embed="rId5"/>
          <a:stretch>
            <a:fillRect/>
          </a:stretch>
        </p:blipFill>
        <p:spPr>
          <a:xfrm>
            <a:off x="477687" y="576236"/>
            <a:ext cx="2765576" cy="212949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109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ACC36F-D3FE-4647-9848-4D97B0F7A857}"/>
              </a:ext>
            </a:extLst>
          </p:cNvPr>
          <p:cNvPicPr>
            <a:picLocks noChangeAspect="1"/>
          </p:cNvPicPr>
          <p:nvPr/>
        </p:nvPicPr>
        <p:blipFill>
          <a:blip r:embed="rId2"/>
          <a:stretch>
            <a:fillRect/>
          </a:stretch>
        </p:blipFill>
        <p:spPr>
          <a:xfrm>
            <a:off x="414938" y="354507"/>
            <a:ext cx="6500692" cy="1386829"/>
          </a:xfrm>
          <a:prstGeom prst="rect">
            <a:avLst/>
          </a:prstGeom>
        </p:spPr>
      </p:pic>
      <p:sp>
        <p:nvSpPr>
          <p:cNvPr id="5" name="TextBox 4">
            <a:extLst>
              <a:ext uri="{FF2B5EF4-FFF2-40B4-BE49-F238E27FC236}">
                <a16:creationId xmlns:a16="http://schemas.microsoft.com/office/drawing/2014/main" id="{35B87AFC-057A-4956-ABA2-A269E6484691}"/>
              </a:ext>
            </a:extLst>
          </p:cNvPr>
          <p:cNvSpPr txBox="1"/>
          <p:nvPr/>
        </p:nvSpPr>
        <p:spPr>
          <a:xfrm>
            <a:off x="382397" y="1899193"/>
            <a:ext cx="8379205" cy="2585323"/>
          </a:xfrm>
          <a:prstGeom prst="rect">
            <a:avLst/>
          </a:prstGeom>
          <a:noFill/>
        </p:spPr>
        <p:txBody>
          <a:bodyPr wrap="square" rtlCol="0">
            <a:spAutoFit/>
          </a:bodyPr>
          <a:lstStyle/>
          <a:p>
            <a:r>
              <a:rPr lang="en-US" dirty="0"/>
              <a:t>Mihalcea notes as key learnings in her paper</a:t>
            </a:r>
          </a:p>
          <a:p>
            <a:endParaRPr lang="en-US" dirty="0"/>
          </a:p>
          <a:p>
            <a:r>
              <a:rPr lang="en-US" dirty="0"/>
              <a:t>More than models, getting verified data is key challenge</a:t>
            </a:r>
          </a:p>
          <a:p>
            <a:endParaRPr lang="en-US" dirty="0"/>
          </a:p>
          <a:p>
            <a:r>
              <a:rPr lang="en-US" dirty="0"/>
              <a:t>Data from different domains have different characteristics</a:t>
            </a:r>
          </a:p>
          <a:p>
            <a:endParaRPr lang="en-US" dirty="0"/>
          </a:p>
          <a:p>
            <a:r>
              <a:rPr lang="en-US" dirty="0"/>
              <a:t>They used recent, 240 real news, 240 fake news items from reputed news sources, known fake news peddlers, 7 different domains, verified over days via paid crowdsourcing</a:t>
            </a:r>
          </a:p>
        </p:txBody>
      </p:sp>
    </p:spTree>
    <p:extLst>
      <p:ext uri="{BB962C8B-B14F-4D97-AF65-F5344CB8AC3E}">
        <p14:creationId xmlns:p14="http://schemas.microsoft.com/office/powerpoint/2010/main" val="2550120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Database">
            <a:extLst>
              <a:ext uri="{FF2B5EF4-FFF2-40B4-BE49-F238E27FC236}">
                <a16:creationId xmlns:a16="http://schemas.microsoft.com/office/drawing/2014/main" id="{D75C5F60-121C-4339-B234-1CB0D6FEA2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438" y="655605"/>
            <a:ext cx="1058320" cy="105832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A11DD4E9-B951-4F95-A090-83ED00F139D6}"/>
              </a:ext>
            </a:extLst>
          </p:cNvPr>
          <p:cNvSpPr txBox="1"/>
          <p:nvPr/>
        </p:nvSpPr>
        <p:spPr>
          <a:xfrm>
            <a:off x="1158308" y="4014075"/>
            <a:ext cx="6514140" cy="892552"/>
          </a:xfrm>
          <a:prstGeom prst="rect">
            <a:avLst/>
          </a:prstGeom>
          <a:noFill/>
        </p:spPr>
        <p:txBody>
          <a:bodyPr wrap="square" rtlCol="0">
            <a:spAutoFit/>
          </a:bodyPr>
          <a:lstStyle/>
          <a:p>
            <a:r>
              <a:rPr lang="en-US" sz="2600" dirty="0"/>
              <a:t>OUR WORK - AUTOMATIC MINSINFORMATION DETECTION SYSTEM</a:t>
            </a:r>
          </a:p>
        </p:txBody>
      </p:sp>
      <p:pic>
        <p:nvPicPr>
          <p:cNvPr id="4" name="Graphic 3" descr="Database">
            <a:extLst>
              <a:ext uri="{FF2B5EF4-FFF2-40B4-BE49-F238E27FC236}">
                <a16:creationId xmlns:a16="http://schemas.microsoft.com/office/drawing/2014/main" id="{4BBAF961-8707-4B5D-A4E2-C0CBFD0EF4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103" y="687765"/>
            <a:ext cx="1058320" cy="105832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5" name="Graphic 4" descr="Database">
            <a:extLst>
              <a:ext uri="{FF2B5EF4-FFF2-40B4-BE49-F238E27FC236}">
                <a16:creationId xmlns:a16="http://schemas.microsoft.com/office/drawing/2014/main" id="{B305F327-7FA6-4A63-A3AB-F39E8C35D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2409" y="655605"/>
            <a:ext cx="1058320" cy="105832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26F99698-31A4-4CF2-9368-ECA21FAD086C}"/>
              </a:ext>
            </a:extLst>
          </p:cNvPr>
          <p:cNvSpPr txBox="1"/>
          <p:nvPr/>
        </p:nvSpPr>
        <p:spPr>
          <a:xfrm>
            <a:off x="137826" y="2110085"/>
            <a:ext cx="4941320" cy="1754326"/>
          </a:xfrm>
          <a:prstGeom prst="rect">
            <a:avLst/>
          </a:prstGeom>
          <a:noFill/>
        </p:spPr>
        <p:txBody>
          <a:bodyPr wrap="square" rtlCol="0">
            <a:spAutoFit/>
          </a:bodyPr>
          <a:lstStyle/>
          <a:p>
            <a:r>
              <a:rPr lang="en-US" dirty="0"/>
              <a:t>		Fact-Checked corpus           </a:t>
            </a:r>
          </a:p>
          <a:p>
            <a:r>
              <a:rPr lang="en-US" dirty="0"/>
              <a:t>15,712 older, real news from reputed sources</a:t>
            </a:r>
          </a:p>
          <a:p>
            <a:r>
              <a:rPr lang="en-US" dirty="0"/>
              <a:t>12,999 older, fake news from known fake news peddlers</a:t>
            </a:r>
          </a:p>
          <a:p>
            <a:r>
              <a:rPr lang="en-US" dirty="0"/>
              <a:t>Only 1 domain – 2016 US presidential cycle</a:t>
            </a:r>
          </a:p>
        </p:txBody>
      </p:sp>
      <p:sp>
        <p:nvSpPr>
          <p:cNvPr id="7" name="TextBox 6">
            <a:extLst>
              <a:ext uri="{FF2B5EF4-FFF2-40B4-BE49-F238E27FC236}">
                <a16:creationId xmlns:a16="http://schemas.microsoft.com/office/drawing/2014/main" id="{3645408F-4279-49CF-BB22-03E03F1B7319}"/>
              </a:ext>
            </a:extLst>
          </p:cNvPr>
          <p:cNvSpPr txBox="1"/>
          <p:nvPr/>
        </p:nvSpPr>
        <p:spPr>
          <a:xfrm>
            <a:off x="5202092" y="2110085"/>
            <a:ext cx="3804082" cy="1754326"/>
          </a:xfrm>
          <a:prstGeom prst="rect">
            <a:avLst/>
          </a:prstGeom>
          <a:noFill/>
        </p:spPr>
        <p:txBody>
          <a:bodyPr wrap="square" rtlCol="0">
            <a:spAutoFit/>
          </a:bodyPr>
          <a:lstStyle/>
          <a:p>
            <a:r>
              <a:rPr lang="en-US" dirty="0"/>
              <a:t>Collective wisdom corpus</a:t>
            </a:r>
          </a:p>
          <a:p>
            <a:r>
              <a:rPr lang="en-US" dirty="0"/>
              <a:t>1.7 million tweets</a:t>
            </a:r>
          </a:p>
          <a:p>
            <a:r>
              <a:rPr lang="en-US" dirty="0"/>
              <a:t>970,919 referencing Trump</a:t>
            </a:r>
          </a:p>
          <a:p>
            <a:r>
              <a:rPr lang="en-US" dirty="0"/>
              <a:t>776,886 referencing Biden</a:t>
            </a:r>
          </a:p>
          <a:p>
            <a:endParaRPr lang="en-US" dirty="0"/>
          </a:p>
          <a:p>
            <a:r>
              <a:rPr lang="en-US" dirty="0"/>
              <a:t>From 2020 presidential cycle</a:t>
            </a:r>
          </a:p>
        </p:txBody>
      </p:sp>
    </p:spTree>
    <p:extLst>
      <p:ext uri="{BB962C8B-B14F-4D97-AF65-F5344CB8AC3E}">
        <p14:creationId xmlns:p14="http://schemas.microsoft.com/office/powerpoint/2010/main" val="1360660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3304C-46A2-484B-BDC2-238DC4FA5908}"/>
              </a:ext>
            </a:extLst>
          </p:cNvPr>
          <p:cNvSpPr txBox="1"/>
          <p:nvPr/>
        </p:nvSpPr>
        <p:spPr>
          <a:xfrm>
            <a:off x="1313259" y="3272453"/>
            <a:ext cx="6507166" cy="800101"/>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23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DATA EXPLORATION OF FACT-CHECKED CORPUS OF 28,711 TWEETS FROM 2016 ELECTIONS</a:t>
            </a:r>
          </a:p>
        </p:txBody>
      </p:sp>
      <p:pic>
        <p:nvPicPr>
          <p:cNvPr id="6" name="Graphic 5" descr="Research">
            <a:extLst>
              <a:ext uri="{FF2B5EF4-FFF2-40B4-BE49-F238E27FC236}">
                <a16:creationId xmlns:a16="http://schemas.microsoft.com/office/drawing/2014/main" id="{C2000923-420F-4E67-88F1-85621C0967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240" y="480060"/>
            <a:ext cx="2702052" cy="270205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494902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722</Words>
  <Application>Microsoft Office PowerPoint</Application>
  <PresentationFormat>On-screen Show (16:9)</PresentationFormat>
  <Paragraphs>77</Paragraphs>
  <Slides>23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Times New Roman</vt:lpstr>
      <vt:lpstr>Century Gothic</vt:lpstr>
      <vt:lpstr>Mesh</vt:lpstr>
      <vt:lpstr>Evaluate trends of misinformation on twitter in run-up to 2020 US presidential elections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OF TWEET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Evaluate trends of misinformation on twitter in run-up to 2020 US presidential elections</dc:title>
  <dc:creator>Abhishek Bais</dc:creator>
  <cp:lastModifiedBy>Abhishek Bais</cp:lastModifiedBy>
  <cp:revision>1</cp:revision>
  <dcterms:created xsi:type="dcterms:W3CDTF">2020-12-04T20:15:23Z</dcterms:created>
  <dcterms:modified xsi:type="dcterms:W3CDTF">2020-12-04T21:21:25Z</dcterms:modified>
</cp:coreProperties>
</file>